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41"/>
  </p:notesMasterIdLst>
  <p:sldIdLst>
    <p:sldId id="256" r:id="rId2"/>
    <p:sldId id="257" r:id="rId3"/>
    <p:sldId id="258" r:id="rId4"/>
    <p:sldId id="288" r:id="rId5"/>
    <p:sldId id="260" r:id="rId6"/>
    <p:sldId id="261" r:id="rId7"/>
    <p:sldId id="302" r:id="rId8"/>
    <p:sldId id="303" r:id="rId9"/>
    <p:sldId id="262" r:id="rId10"/>
    <p:sldId id="304" r:id="rId11"/>
    <p:sldId id="263" r:id="rId12"/>
    <p:sldId id="305" r:id="rId13"/>
    <p:sldId id="306" r:id="rId14"/>
    <p:sldId id="307" r:id="rId15"/>
    <p:sldId id="327" r:id="rId16"/>
    <p:sldId id="329" r:id="rId17"/>
    <p:sldId id="330" r:id="rId18"/>
    <p:sldId id="308" r:id="rId19"/>
    <p:sldId id="309" r:id="rId20"/>
    <p:sldId id="310" r:id="rId21"/>
    <p:sldId id="311" r:id="rId22"/>
    <p:sldId id="312" r:id="rId23"/>
    <p:sldId id="314" r:id="rId24"/>
    <p:sldId id="315" r:id="rId25"/>
    <p:sldId id="316" r:id="rId26"/>
    <p:sldId id="317" r:id="rId27"/>
    <p:sldId id="318" r:id="rId28"/>
    <p:sldId id="319" r:id="rId29"/>
    <p:sldId id="320" r:id="rId30"/>
    <p:sldId id="321" r:id="rId31"/>
    <p:sldId id="322" r:id="rId32"/>
    <p:sldId id="323" r:id="rId33"/>
    <p:sldId id="324" r:id="rId34"/>
    <p:sldId id="331" r:id="rId35"/>
    <p:sldId id="332" r:id="rId36"/>
    <p:sldId id="325" r:id="rId37"/>
    <p:sldId id="333" r:id="rId38"/>
    <p:sldId id="334" r:id="rId39"/>
    <p:sldId id="326" r:id="rId40"/>
  </p:sldIdLst>
  <p:sldSz cx="17337088" cy="9752013"/>
  <p:notesSz cx="6858000" cy="9144000"/>
  <p:embeddedFontLst>
    <p:embeddedFont>
      <p:font typeface="Calibri" panose="020F0502020204030204" pitchFamily="34" charset="0"/>
      <p:regular r:id="rId42"/>
      <p:bold r:id="rId43"/>
      <p:italic r:id="rId44"/>
      <p:boldItalic r:id="rId45"/>
    </p:embeddedFont>
    <p:embeddedFont>
      <p:font typeface="GT Eesti Pro Display Light" pitchFamily="2" charset="0"/>
      <p:regular r:id="rId46"/>
      <p:italic r:id="rId47"/>
    </p:embeddedFont>
    <p:embeddedFont>
      <p:font typeface="JetBrains Mono" panose="020B0509020102050004" pitchFamily="49"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438">
          <p15:clr>
            <a:srgbClr val="A4A3A4"/>
          </p15:clr>
        </p15:guide>
        <p15:guide id="2" orient="horz" pos="735">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1" roundtripDataSignature="AMtx7mgZ6zBI12qCUoOh3/zJWUlvOoGcd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110"/>
    <p:restoredTop sz="94553"/>
  </p:normalViewPr>
  <p:slideViewPr>
    <p:cSldViewPr snapToGrid="0">
      <p:cViewPr varScale="1">
        <p:scale>
          <a:sx n="100" d="100"/>
          <a:sy n="100" d="100"/>
        </p:scale>
        <p:origin x="200" y="400"/>
      </p:cViewPr>
      <p:guideLst>
        <p:guide pos="5438"/>
        <p:guide orient="horz" pos="7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 Type="http://schemas.openxmlformats.org/officeDocument/2006/relationships/slide" Target="slides/slide4.xml"/><Relationship Id="rId61"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notesMaster" Target="notesMasters/notesMaster1.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s>
</file>

<file path=ppt/media/image1.png>
</file>

<file path=ppt/media/image2.png>
</file>

<file path=ppt/media/image3.tiff>
</file>

<file path=ppt/media/image4.tiff>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706"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706"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706"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706"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706"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706"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706"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706"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706"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56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ru-RU"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5</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71421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9</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63627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35</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58035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36</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31158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37</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079026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38</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68800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39</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322128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Титульный слайд">
  <p:cSld name="Титульный слайд">
    <p:bg>
      <p:bgPr>
        <a:solidFill>
          <a:schemeClr val="lt1"/>
        </a:solidFill>
        <a:effectLst/>
      </p:bgPr>
    </p:bg>
    <p:spTree>
      <p:nvGrpSpPr>
        <p:cNvPr id="1" name="Shape 14"/>
        <p:cNvGrpSpPr/>
        <p:nvPr/>
      </p:nvGrpSpPr>
      <p:grpSpPr>
        <a:xfrm>
          <a:off x="0" y="0"/>
          <a:ext cx="0" cy="0"/>
          <a:chOff x="0" y="0"/>
          <a:chExt cx="0" cy="0"/>
        </a:xfrm>
      </p:grpSpPr>
      <p:sp>
        <p:nvSpPr>
          <p:cNvPr id="15" name="Google Shape;15;p25"/>
          <p:cNvSpPr txBox="1">
            <a:spLocks noGrp="1"/>
          </p:cNvSpPr>
          <p:nvPr>
            <p:ph type="ctrTitle"/>
          </p:nvPr>
        </p:nvSpPr>
        <p:spPr>
          <a:xfrm>
            <a:off x="3663950" y="2298701"/>
            <a:ext cx="11298238" cy="3536042"/>
          </a:xfrm>
          <a:prstGeom prst="rect">
            <a:avLst/>
          </a:prstGeom>
          <a:noFill/>
          <a:ln>
            <a:noFill/>
          </a:ln>
        </p:spPr>
        <p:txBody>
          <a:bodyPr spcFirstLastPara="1" wrap="square" lIns="0" tIns="108000" rIns="0" bIns="0" anchor="b" anchorCtr="0">
            <a:noAutofit/>
          </a:bodyPr>
          <a:lstStyle>
            <a:lvl1pPr lvl="0" algn="l">
              <a:lnSpc>
                <a:spcPct val="90000"/>
              </a:lnSpc>
              <a:spcBef>
                <a:spcPts val="0"/>
              </a:spcBef>
              <a:spcAft>
                <a:spcPts val="0"/>
              </a:spcAft>
              <a:buClr>
                <a:schemeClr val="dk1"/>
              </a:buClr>
              <a:buSzPts val="8400"/>
              <a:buFont typeface="Arial"/>
              <a:buNone/>
              <a:defRPr sz="8400" b="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25"/>
          <p:cNvSpPr txBox="1">
            <a:spLocks noGrp="1"/>
          </p:cNvSpPr>
          <p:nvPr>
            <p:ph type="subTitle" idx="1"/>
          </p:nvPr>
        </p:nvSpPr>
        <p:spPr>
          <a:xfrm>
            <a:off x="3663950" y="6224400"/>
            <a:ext cx="11298238" cy="1379974"/>
          </a:xfrm>
          <a:prstGeom prst="rect">
            <a:avLst/>
          </a:prstGeom>
          <a:noFill/>
          <a:ln>
            <a:noFill/>
          </a:ln>
        </p:spPr>
        <p:txBody>
          <a:bodyPr spcFirstLastPara="1" wrap="square" lIns="72000" tIns="0" rIns="0" bIns="0" anchor="t" anchorCtr="0">
            <a:noAutofit/>
          </a:bodyPr>
          <a:lstStyle>
            <a:lvl1pPr lvl="0" algn="l">
              <a:lnSpc>
                <a:spcPct val="100000"/>
              </a:lnSpc>
              <a:spcBef>
                <a:spcPts val="700"/>
              </a:spcBef>
              <a:spcAft>
                <a:spcPts val="0"/>
              </a:spcAft>
              <a:buSzPts val="2400"/>
              <a:buFont typeface="Arial"/>
              <a:buNone/>
              <a:defRPr sz="2400" b="0">
                <a:solidFill>
                  <a:schemeClr val="dk1"/>
                </a:solidFill>
              </a:defRPr>
            </a:lvl1pPr>
            <a:lvl2pPr lvl="1" algn="ctr">
              <a:lnSpc>
                <a:spcPct val="100000"/>
              </a:lnSpc>
              <a:spcBef>
                <a:spcPts val="800"/>
              </a:spcBef>
              <a:spcAft>
                <a:spcPts val="0"/>
              </a:spcAft>
              <a:buSzPts val="2560"/>
              <a:buFont typeface="Arial"/>
              <a:buNone/>
              <a:defRPr sz="2560"/>
            </a:lvl2pPr>
            <a:lvl3pPr lvl="2" algn="ctr">
              <a:lnSpc>
                <a:spcPct val="100000"/>
              </a:lnSpc>
              <a:spcBef>
                <a:spcPts val="800"/>
              </a:spcBef>
              <a:spcAft>
                <a:spcPts val="0"/>
              </a:spcAft>
              <a:buSzPts val="2560"/>
              <a:buNone/>
              <a:defRPr sz="2560"/>
            </a:lvl3pPr>
            <a:lvl4pPr lvl="3" algn="ctr">
              <a:lnSpc>
                <a:spcPct val="100000"/>
              </a:lnSpc>
              <a:spcBef>
                <a:spcPts val="800"/>
              </a:spcBef>
              <a:spcAft>
                <a:spcPts val="0"/>
              </a:spcAft>
              <a:buSzPts val="2275"/>
              <a:buNone/>
              <a:defRPr sz="2275"/>
            </a:lvl4pPr>
            <a:lvl5pPr lvl="4" algn="ctr">
              <a:lnSpc>
                <a:spcPct val="100000"/>
              </a:lnSpc>
              <a:spcBef>
                <a:spcPts val="800"/>
              </a:spcBef>
              <a:spcAft>
                <a:spcPts val="0"/>
              </a:spcAft>
              <a:buSzPts val="2275"/>
              <a:buNone/>
              <a:defRPr sz="2275"/>
            </a:lvl5pPr>
            <a:lvl6pPr lvl="5" algn="ctr">
              <a:lnSpc>
                <a:spcPct val="94945"/>
              </a:lnSpc>
              <a:spcBef>
                <a:spcPts val="800"/>
              </a:spcBef>
              <a:spcAft>
                <a:spcPts val="0"/>
              </a:spcAft>
              <a:buSzPts val="2275"/>
              <a:buFont typeface="Arial"/>
              <a:buNone/>
              <a:defRPr sz="2275"/>
            </a:lvl6pPr>
            <a:lvl7pPr lvl="6" algn="ctr">
              <a:lnSpc>
                <a:spcPct val="94945"/>
              </a:lnSpc>
              <a:spcBef>
                <a:spcPts val="600"/>
              </a:spcBef>
              <a:spcAft>
                <a:spcPts val="0"/>
              </a:spcAft>
              <a:buSzPts val="2275"/>
              <a:buNone/>
              <a:defRPr sz="2275"/>
            </a:lvl7pPr>
            <a:lvl8pPr lvl="7" algn="ctr">
              <a:lnSpc>
                <a:spcPct val="94945"/>
              </a:lnSpc>
              <a:spcBef>
                <a:spcPts val="600"/>
              </a:spcBef>
              <a:spcAft>
                <a:spcPts val="0"/>
              </a:spcAft>
              <a:buSzPts val="2275"/>
              <a:buNone/>
              <a:defRPr sz="2275"/>
            </a:lvl8pPr>
            <a:lvl9pPr lvl="8" algn="ctr">
              <a:lnSpc>
                <a:spcPct val="94945"/>
              </a:lnSpc>
              <a:spcBef>
                <a:spcPts val="600"/>
              </a:spcBef>
              <a:spcAft>
                <a:spcPts val="600"/>
              </a:spcAft>
              <a:buSzPts val="2275"/>
              <a:buNone/>
              <a:defRPr sz="2275"/>
            </a:lvl9pPr>
          </a:lstStyle>
          <a:p>
            <a:endParaRPr/>
          </a:p>
        </p:txBody>
      </p:sp>
      <p:pic>
        <p:nvPicPr>
          <p:cNvPr id="17" name="Google Shape;17;p25"/>
          <p:cNvPicPr preferRelativeResize="0"/>
          <p:nvPr/>
        </p:nvPicPr>
        <p:blipFill rotWithShape="1">
          <a:blip r:embed="rId2">
            <a:alphaModFix/>
          </a:blip>
          <a:srcRect/>
          <a:stretch/>
        </p:blipFill>
        <p:spPr>
          <a:xfrm>
            <a:off x="3663950" y="1392864"/>
            <a:ext cx="1896414" cy="1251633"/>
          </a:xfrm>
          <a:prstGeom prst="rect">
            <a:avLst/>
          </a:prstGeom>
          <a:noFill/>
          <a:ln>
            <a:noFill/>
          </a:ln>
        </p:spPr>
      </p:pic>
    </p:spTree>
  </p:cSld>
  <p:clrMapOvr>
    <a:masterClrMapping/>
  </p:clrMapOvr>
  <p:extLst>
    <p:ext uri="{DCECCB84-F9BA-43D5-87BE-67443E8EF086}">
      <p15:sldGuideLst xmlns:p15="http://schemas.microsoft.com/office/powerpoint/2012/main">
        <p15:guide id="1" orient="horz" pos="368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3 пиктограммы">
  <p:cSld name="3 пиктограммы">
    <p:spTree>
      <p:nvGrpSpPr>
        <p:cNvPr id="1" name="Shape 116"/>
        <p:cNvGrpSpPr/>
        <p:nvPr/>
      </p:nvGrpSpPr>
      <p:grpSpPr>
        <a:xfrm>
          <a:off x="0" y="0"/>
          <a:ext cx="0" cy="0"/>
          <a:chOff x="0" y="0"/>
          <a:chExt cx="0" cy="0"/>
        </a:xfrm>
      </p:grpSpPr>
      <p:sp>
        <p:nvSpPr>
          <p:cNvPr id="117" name="Google Shape;117;p36"/>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8" name="Google Shape;118;p36"/>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36"/>
          <p:cNvSpPr txBox="1">
            <a:spLocks noGrp="1"/>
          </p:cNvSpPr>
          <p:nvPr>
            <p:ph type="body" idx="1"/>
          </p:nvPr>
        </p:nvSpPr>
        <p:spPr>
          <a:xfrm>
            <a:off x="3663951"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20" name="Google Shape;120;p36"/>
          <p:cNvSpPr>
            <a:spLocks noGrp="1"/>
          </p:cNvSpPr>
          <p:nvPr>
            <p:ph type="pic" idx="2"/>
          </p:nvPr>
        </p:nvSpPr>
        <p:spPr>
          <a:xfrm>
            <a:off x="3663950"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1" name="Google Shape;121;p36"/>
          <p:cNvSpPr txBox="1">
            <a:spLocks noGrp="1"/>
          </p:cNvSpPr>
          <p:nvPr>
            <p:ph type="body" idx="3"/>
          </p:nvPr>
        </p:nvSpPr>
        <p:spPr>
          <a:xfrm>
            <a:off x="7553325"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22" name="Google Shape;122;p36"/>
          <p:cNvSpPr>
            <a:spLocks noGrp="1"/>
          </p:cNvSpPr>
          <p:nvPr>
            <p:ph type="pic" idx="4"/>
          </p:nvPr>
        </p:nvSpPr>
        <p:spPr>
          <a:xfrm>
            <a:off x="7553324"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3" name="Google Shape;123;p36"/>
          <p:cNvSpPr txBox="1">
            <a:spLocks noGrp="1"/>
          </p:cNvSpPr>
          <p:nvPr>
            <p:ph type="body" idx="5"/>
          </p:nvPr>
        </p:nvSpPr>
        <p:spPr>
          <a:xfrm>
            <a:off x="11448947"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24" name="Google Shape;124;p36"/>
          <p:cNvSpPr>
            <a:spLocks noGrp="1"/>
          </p:cNvSpPr>
          <p:nvPr>
            <p:ph type="pic" idx="6"/>
          </p:nvPr>
        </p:nvSpPr>
        <p:spPr>
          <a:xfrm>
            <a:off x="11448946"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5" name="Google Shape;125;p36"/>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Текст и диаграмма">
  <p:cSld name="Текст и диаграмма">
    <p:spTree>
      <p:nvGrpSpPr>
        <p:cNvPr id="1" name="Shape 126"/>
        <p:cNvGrpSpPr/>
        <p:nvPr/>
      </p:nvGrpSpPr>
      <p:grpSpPr>
        <a:xfrm>
          <a:off x="0" y="0"/>
          <a:ext cx="0" cy="0"/>
          <a:chOff x="0" y="0"/>
          <a:chExt cx="0" cy="0"/>
        </a:xfrm>
      </p:grpSpPr>
      <p:sp>
        <p:nvSpPr>
          <p:cNvPr id="127" name="Google Shape;127;p37"/>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8" name="Google Shape;128;p37"/>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37"/>
          <p:cNvSpPr>
            <a:spLocks noGrp="1"/>
          </p:cNvSpPr>
          <p:nvPr>
            <p:ph type="chart" idx="2"/>
          </p:nvPr>
        </p:nvSpPr>
        <p:spPr>
          <a:xfrm>
            <a:off x="6256338" y="2298699"/>
            <a:ext cx="10001250" cy="6189663"/>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0" name="Google Shape;130;p37"/>
          <p:cNvSpPr txBox="1">
            <a:spLocks noGrp="1"/>
          </p:cNvSpPr>
          <p:nvPr>
            <p:ph type="body" idx="1"/>
          </p:nvPr>
        </p:nvSpPr>
        <p:spPr>
          <a:xfrm>
            <a:off x="1081088" y="2298700"/>
            <a:ext cx="4814887" cy="6189663"/>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31" name="Google Shape;131;p37"/>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Текст и 2 диаграммы">
  <p:cSld name="Текст и 2 диаграммы">
    <p:spTree>
      <p:nvGrpSpPr>
        <p:cNvPr id="1" name="Shape 132"/>
        <p:cNvGrpSpPr/>
        <p:nvPr/>
      </p:nvGrpSpPr>
      <p:grpSpPr>
        <a:xfrm>
          <a:off x="0" y="0"/>
          <a:ext cx="0" cy="0"/>
          <a:chOff x="0" y="0"/>
          <a:chExt cx="0" cy="0"/>
        </a:xfrm>
      </p:grpSpPr>
      <p:sp>
        <p:nvSpPr>
          <p:cNvPr id="133" name="Google Shape;133;p38"/>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4" name="Google Shape;134;p38"/>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38"/>
          <p:cNvSpPr>
            <a:spLocks noGrp="1"/>
          </p:cNvSpPr>
          <p:nvPr>
            <p:ph type="chart" idx="2"/>
          </p:nvPr>
        </p:nvSpPr>
        <p:spPr>
          <a:xfrm>
            <a:off x="6256338" y="2298700"/>
            <a:ext cx="10001250" cy="2662406"/>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6" name="Google Shape;136;p38"/>
          <p:cNvSpPr>
            <a:spLocks noGrp="1"/>
          </p:cNvSpPr>
          <p:nvPr>
            <p:ph type="chart" idx="3"/>
          </p:nvPr>
        </p:nvSpPr>
        <p:spPr>
          <a:xfrm>
            <a:off x="6256338" y="5454206"/>
            <a:ext cx="10001250" cy="3034157"/>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7" name="Google Shape;137;p38"/>
          <p:cNvSpPr txBox="1">
            <a:spLocks noGrp="1"/>
          </p:cNvSpPr>
          <p:nvPr>
            <p:ph type="body" idx="1"/>
          </p:nvPr>
        </p:nvSpPr>
        <p:spPr>
          <a:xfrm>
            <a:off x="1081088" y="2298700"/>
            <a:ext cx="4814887" cy="6189663"/>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38" name="Google Shape;138;p38"/>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4 диаграммы">
  <p:cSld name="4 диаграммы">
    <p:spTree>
      <p:nvGrpSpPr>
        <p:cNvPr id="1" name="Shape 139"/>
        <p:cNvGrpSpPr/>
        <p:nvPr/>
      </p:nvGrpSpPr>
      <p:grpSpPr>
        <a:xfrm>
          <a:off x="0" y="0"/>
          <a:ext cx="0" cy="0"/>
          <a:chOff x="0" y="0"/>
          <a:chExt cx="0" cy="0"/>
        </a:xfrm>
      </p:grpSpPr>
      <p:sp>
        <p:nvSpPr>
          <p:cNvPr id="140" name="Google Shape;140;p39"/>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39"/>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39"/>
          <p:cNvSpPr>
            <a:spLocks noGrp="1"/>
          </p:cNvSpPr>
          <p:nvPr>
            <p:ph type="chart" idx="2"/>
          </p:nvPr>
        </p:nvSpPr>
        <p:spPr>
          <a:xfrm>
            <a:off x="8874124" y="2298700"/>
            <a:ext cx="7383463" cy="2662406"/>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3" name="Google Shape;143;p39"/>
          <p:cNvSpPr>
            <a:spLocks noGrp="1"/>
          </p:cNvSpPr>
          <p:nvPr>
            <p:ph type="chart" idx="3"/>
          </p:nvPr>
        </p:nvSpPr>
        <p:spPr>
          <a:xfrm>
            <a:off x="8874124" y="5454206"/>
            <a:ext cx="7383463" cy="3034157"/>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4" name="Google Shape;144;p39"/>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
        <p:nvSpPr>
          <p:cNvPr id="145" name="Google Shape;145;p39"/>
          <p:cNvSpPr>
            <a:spLocks noGrp="1"/>
          </p:cNvSpPr>
          <p:nvPr>
            <p:ph type="chart" idx="4"/>
          </p:nvPr>
        </p:nvSpPr>
        <p:spPr>
          <a:xfrm>
            <a:off x="1081088" y="2298700"/>
            <a:ext cx="7383463" cy="2662406"/>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46" name="Google Shape;146;p39"/>
          <p:cNvSpPr>
            <a:spLocks noGrp="1"/>
          </p:cNvSpPr>
          <p:nvPr>
            <p:ph type="chart" idx="5"/>
          </p:nvPr>
        </p:nvSpPr>
        <p:spPr>
          <a:xfrm>
            <a:off x="1081088" y="5454206"/>
            <a:ext cx="7383463" cy="3034157"/>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9_Заголовок и объект">
  <p:cSld name="9_Заголовок и объект">
    <p:spTree>
      <p:nvGrpSpPr>
        <p:cNvPr id="1" name="Shape 147"/>
        <p:cNvGrpSpPr/>
        <p:nvPr/>
      </p:nvGrpSpPr>
      <p:grpSpPr>
        <a:xfrm>
          <a:off x="0" y="0"/>
          <a:ext cx="0" cy="0"/>
          <a:chOff x="0" y="0"/>
          <a:chExt cx="0" cy="0"/>
        </a:xfrm>
      </p:grpSpPr>
      <p:sp>
        <p:nvSpPr>
          <p:cNvPr id="148" name="Google Shape;148;p40"/>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9" name="Google Shape;149;p40"/>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40"/>
          <p:cNvSpPr txBox="1">
            <a:spLocks noGrp="1"/>
          </p:cNvSpPr>
          <p:nvPr>
            <p:ph type="body" idx="1"/>
          </p:nvPr>
        </p:nvSpPr>
        <p:spPr>
          <a:xfrm>
            <a:off x="1081088" y="7042826"/>
            <a:ext cx="12580936" cy="1445537"/>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51" name="Google Shape;151;p40"/>
          <p:cNvSpPr>
            <a:spLocks noGrp="1"/>
          </p:cNvSpPr>
          <p:nvPr>
            <p:ph type="chart" idx="2"/>
          </p:nvPr>
        </p:nvSpPr>
        <p:spPr>
          <a:xfrm>
            <a:off x="1081088" y="2298700"/>
            <a:ext cx="7381875" cy="441325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2" name="Google Shape;152;p40"/>
          <p:cNvSpPr>
            <a:spLocks noGrp="1"/>
          </p:cNvSpPr>
          <p:nvPr>
            <p:ph type="chart" idx="3"/>
          </p:nvPr>
        </p:nvSpPr>
        <p:spPr>
          <a:xfrm>
            <a:off x="8874125" y="2298700"/>
            <a:ext cx="7381875" cy="441325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3" name="Google Shape;153;p40"/>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5_Заголовок и объект">
  <p:cSld name="15_Заголовок и объект">
    <p:spTree>
      <p:nvGrpSpPr>
        <p:cNvPr id="1" name="Shape 154"/>
        <p:cNvGrpSpPr/>
        <p:nvPr/>
      </p:nvGrpSpPr>
      <p:grpSpPr>
        <a:xfrm>
          <a:off x="0" y="0"/>
          <a:ext cx="0" cy="0"/>
          <a:chOff x="0" y="0"/>
          <a:chExt cx="0" cy="0"/>
        </a:xfrm>
      </p:grpSpPr>
      <p:sp>
        <p:nvSpPr>
          <p:cNvPr id="155" name="Google Shape;155;p41"/>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6" name="Google Shape;156;p41"/>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p41"/>
          <p:cNvSpPr txBox="1">
            <a:spLocks noGrp="1"/>
          </p:cNvSpPr>
          <p:nvPr>
            <p:ph type="body" idx="1"/>
          </p:nvPr>
        </p:nvSpPr>
        <p:spPr>
          <a:xfrm>
            <a:off x="1081088" y="2298701"/>
            <a:ext cx="7381875" cy="1140238"/>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58" name="Google Shape;158;p41"/>
          <p:cNvSpPr>
            <a:spLocks noGrp="1"/>
          </p:cNvSpPr>
          <p:nvPr>
            <p:ph type="chart" idx="2"/>
          </p:nvPr>
        </p:nvSpPr>
        <p:spPr>
          <a:xfrm>
            <a:off x="1081088" y="3796748"/>
            <a:ext cx="7381875" cy="4691614"/>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59" name="Google Shape;159;p41"/>
          <p:cNvSpPr>
            <a:spLocks noGrp="1"/>
          </p:cNvSpPr>
          <p:nvPr>
            <p:ph type="chart" idx="3"/>
          </p:nvPr>
        </p:nvSpPr>
        <p:spPr>
          <a:xfrm>
            <a:off x="8874125" y="3796748"/>
            <a:ext cx="7381875" cy="4691613"/>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0" name="Google Shape;160;p41"/>
          <p:cNvSpPr txBox="1">
            <a:spLocks noGrp="1"/>
          </p:cNvSpPr>
          <p:nvPr>
            <p:ph type="body" idx="4"/>
          </p:nvPr>
        </p:nvSpPr>
        <p:spPr>
          <a:xfrm>
            <a:off x="8874125" y="2298701"/>
            <a:ext cx="7381875" cy="1140238"/>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61" name="Google Shape;161;p41"/>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3 изображения и подписи">
  <p:cSld name="3 изображения и подписи">
    <p:spTree>
      <p:nvGrpSpPr>
        <p:cNvPr id="1" name="Shape 162"/>
        <p:cNvGrpSpPr/>
        <p:nvPr/>
      </p:nvGrpSpPr>
      <p:grpSpPr>
        <a:xfrm>
          <a:off x="0" y="0"/>
          <a:ext cx="0" cy="0"/>
          <a:chOff x="0" y="0"/>
          <a:chExt cx="0" cy="0"/>
        </a:xfrm>
      </p:grpSpPr>
      <p:sp>
        <p:nvSpPr>
          <p:cNvPr id="163" name="Google Shape;163;p42"/>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4" name="Google Shape;164;p42"/>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 name="Google Shape;165;p42"/>
          <p:cNvSpPr txBox="1">
            <a:spLocks noGrp="1"/>
          </p:cNvSpPr>
          <p:nvPr>
            <p:ph type="body" idx="1"/>
          </p:nvPr>
        </p:nvSpPr>
        <p:spPr>
          <a:xfrm>
            <a:off x="1081088" y="7042826"/>
            <a:ext cx="4814887" cy="1445537"/>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66" name="Google Shape;166;p42"/>
          <p:cNvSpPr txBox="1">
            <a:spLocks noGrp="1"/>
          </p:cNvSpPr>
          <p:nvPr>
            <p:ph type="body" idx="2"/>
          </p:nvPr>
        </p:nvSpPr>
        <p:spPr>
          <a:xfrm>
            <a:off x="6265863" y="7042826"/>
            <a:ext cx="4814887" cy="1445537"/>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67" name="Google Shape;167;p42"/>
          <p:cNvSpPr txBox="1">
            <a:spLocks noGrp="1"/>
          </p:cNvSpPr>
          <p:nvPr>
            <p:ph type="body" idx="3"/>
          </p:nvPr>
        </p:nvSpPr>
        <p:spPr>
          <a:xfrm>
            <a:off x="11442701" y="7042826"/>
            <a:ext cx="4814887" cy="1445537"/>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68" name="Google Shape;168;p42"/>
          <p:cNvSpPr>
            <a:spLocks noGrp="1"/>
          </p:cNvSpPr>
          <p:nvPr>
            <p:ph type="pic" idx="4"/>
          </p:nvPr>
        </p:nvSpPr>
        <p:spPr>
          <a:xfrm>
            <a:off x="1081088" y="2298700"/>
            <a:ext cx="4814887" cy="44323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69" name="Google Shape;169;p42"/>
          <p:cNvSpPr>
            <a:spLocks noGrp="1"/>
          </p:cNvSpPr>
          <p:nvPr>
            <p:ph type="pic" idx="5"/>
          </p:nvPr>
        </p:nvSpPr>
        <p:spPr>
          <a:xfrm>
            <a:off x="6256338" y="2298700"/>
            <a:ext cx="4814887" cy="44323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0" name="Google Shape;170;p42"/>
          <p:cNvSpPr>
            <a:spLocks noGrp="1"/>
          </p:cNvSpPr>
          <p:nvPr>
            <p:ph type="pic" idx="6"/>
          </p:nvPr>
        </p:nvSpPr>
        <p:spPr>
          <a:xfrm>
            <a:off x="11441113" y="2298700"/>
            <a:ext cx="4814887" cy="44323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71" name="Google Shape;171;p42"/>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Слайд с заголовком">
  <p:cSld name="Слайд с заголовком">
    <p:spTree>
      <p:nvGrpSpPr>
        <p:cNvPr id="1" name="Shape 172"/>
        <p:cNvGrpSpPr/>
        <p:nvPr/>
      </p:nvGrpSpPr>
      <p:grpSpPr>
        <a:xfrm>
          <a:off x="0" y="0"/>
          <a:ext cx="0" cy="0"/>
          <a:chOff x="0" y="0"/>
          <a:chExt cx="0" cy="0"/>
        </a:xfrm>
      </p:grpSpPr>
      <p:sp>
        <p:nvSpPr>
          <p:cNvPr id="173" name="Google Shape;173;p43"/>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4" name="Google Shape;174;p43"/>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5" name="Google Shape;175;p43"/>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Пустой слайд">
  <p:cSld name="Пустой слайд">
    <p:spTree>
      <p:nvGrpSpPr>
        <p:cNvPr id="1" name="Shape 17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Слайд-разделитель">
  <p:cSld name="Слайд-разделитель">
    <p:bg>
      <p:bgPr>
        <a:solidFill>
          <a:srgbClr val="001A34"/>
        </a:solidFill>
        <a:effectLst/>
      </p:bgPr>
    </p:bg>
    <p:spTree>
      <p:nvGrpSpPr>
        <p:cNvPr id="1" name="Shape 18"/>
        <p:cNvGrpSpPr/>
        <p:nvPr/>
      </p:nvGrpSpPr>
      <p:grpSpPr>
        <a:xfrm>
          <a:off x="0" y="0"/>
          <a:ext cx="0" cy="0"/>
          <a:chOff x="0" y="0"/>
          <a:chExt cx="0" cy="0"/>
        </a:xfrm>
      </p:grpSpPr>
      <p:sp>
        <p:nvSpPr>
          <p:cNvPr id="19" name="Google Shape;19;p26"/>
          <p:cNvSpPr txBox="1">
            <a:spLocks noGrp="1"/>
          </p:cNvSpPr>
          <p:nvPr>
            <p:ph type="ctrTitle"/>
          </p:nvPr>
        </p:nvSpPr>
        <p:spPr>
          <a:xfrm>
            <a:off x="3663950" y="2298701"/>
            <a:ext cx="11298238" cy="3536042"/>
          </a:xfrm>
          <a:prstGeom prst="rect">
            <a:avLst/>
          </a:prstGeom>
          <a:noFill/>
          <a:ln>
            <a:noFill/>
          </a:ln>
        </p:spPr>
        <p:txBody>
          <a:bodyPr spcFirstLastPara="1" wrap="square" lIns="0" tIns="108000" rIns="0" bIns="0" anchor="b" anchorCtr="0">
            <a:noAutofit/>
          </a:bodyPr>
          <a:lstStyle>
            <a:lvl1pPr lvl="0" algn="l">
              <a:lnSpc>
                <a:spcPct val="100000"/>
              </a:lnSpc>
              <a:spcBef>
                <a:spcPts val="0"/>
              </a:spcBef>
              <a:spcAft>
                <a:spcPts val="0"/>
              </a:spcAft>
              <a:buClr>
                <a:schemeClr val="lt1"/>
              </a:buClr>
              <a:buSzPts val="6600"/>
              <a:buFont typeface="Arial"/>
              <a:buNone/>
              <a:defRPr sz="6600"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3681">
          <p15:clr>
            <a:srgbClr val="FBAE40"/>
          </p15:clr>
        </p15:guide>
        <p15:guide id="2" orient="horz" pos="2918">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Заголовок и 2 объекта_1">
  <p:cSld name="Заголовок и 2 объекта_1">
    <p:spTree>
      <p:nvGrpSpPr>
        <p:cNvPr id="1" name="Shape 33"/>
        <p:cNvGrpSpPr/>
        <p:nvPr/>
      </p:nvGrpSpPr>
      <p:grpSpPr>
        <a:xfrm>
          <a:off x="0" y="0"/>
          <a:ext cx="0" cy="0"/>
          <a:chOff x="0" y="0"/>
          <a:chExt cx="0" cy="0"/>
        </a:xfrm>
      </p:grpSpPr>
      <p:sp>
        <p:nvSpPr>
          <p:cNvPr id="34" name="Google Shape;34;p29"/>
          <p:cNvSpPr txBox="1">
            <a:spLocks noGrp="1"/>
          </p:cNvSpPr>
          <p:nvPr>
            <p:ph type="title"/>
          </p:nvPr>
        </p:nvSpPr>
        <p:spPr>
          <a:xfrm>
            <a:off x="1081088" y="576000"/>
            <a:ext cx="15176499" cy="1116965"/>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9"/>
          <p:cNvSpPr txBox="1">
            <a:spLocks noGrp="1"/>
          </p:cNvSpPr>
          <p:nvPr>
            <p:ph type="body" idx="1"/>
          </p:nvPr>
        </p:nvSpPr>
        <p:spPr>
          <a:xfrm>
            <a:off x="1081088" y="2298700"/>
            <a:ext cx="7381875" cy="6189663"/>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36" name="Google Shape;36;p29"/>
          <p:cNvSpPr txBox="1">
            <a:spLocks noGrp="1"/>
          </p:cNvSpPr>
          <p:nvPr>
            <p:ph type="body" idx="2"/>
          </p:nvPr>
        </p:nvSpPr>
        <p:spPr>
          <a:xfrm>
            <a:off x="8874125" y="2298700"/>
            <a:ext cx="7383463" cy="6189663"/>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37" name="Google Shape;37;p29"/>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9"/>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Заголовок и  2 объекта_2">
  <p:cSld name="Заголовок и  2 объекта_2">
    <p:spTree>
      <p:nvGrpSpPr>
        <p:cNvPr id="1" name="Shape 39"/>
        <p:cNvGrpSpPr/>
        <p:nvPr/>
      </p:nvGrpSpPr>
      <p:grpSpPr>
        <a:xfrm>
          <a:off x="0" y="0"/>
          <a:ext cx="0" cy="0"/>
          <a:chOff x="0" y="0"/>
          <a:chExt cx="0" cy="0"/>
        </a:xfrm>
      </p:grpSpPr>
      <p:sp>
        <p:nvSpPr>
          <p:cNvPr id="40" name="Google Shape;40;p30"/>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30"/>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30"/>
          <p:cNvSpPr txBox="1">
            <a:spLocks noGrp="1"/>
          </p:cNvSpPr>
          <p:nvPr>
            <p:ph type="body" idx="1"/>
          </p:nvPr>
        </p:nvSpPr>
        <p:spPr>
          <a:xfrm>
            <a:off x="6256338" y="2298700"/>
            <a:ext cx="10001250" cy="6189663"/>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2400"/>
              <a:buFont typeface="Arial"/>
              <a:buNone/>
              <a:defRPr>
                <a:solidFill>
                  <a:schemeClr val="dk1"/>
                </a:solidFill>
              </a:defRPr>
            </a:lvl1pPr>
            <a:lvl2pPr marL="914400" lvl="1" indent="-228600" algn="l">
              <a:lnSpc>
                <a:spcPct val="100000"/>
              </a:lnSpc>
              <a:spcBef>
                <a:spcPts val="800"/>
              </a:spcBef>
              <a:spcAft>
                <a:spcPts val="0"/>
              </a:spcAft>
              <a:buSzPts val="2400"/>
              <a:buFont typeface="Arial"/>
              <a:buNone/>
              <a:defRPr>
                <a:solidFill>
                  <a:schemeClr val="dk1"/>
                </a:solidFill>
              </a:defRPr>
            </a:lvl2pPr>
            <a:lvl3pPr marL="1371600" lvl="2" indent="-381000" algn="l">
              <a:lnSpc>
                <a:spcPct val="100000"/>
              </a:lnSpc>
              <a:spcBef>
                <a:spcPts val="800"/>
              </a:spcBef>
              <a:spcAft>
                <a:spcPts val="0"/>
              </a:spcAft>
              <a:buSzPts val="2400"/>
              <a:buChar char="—"/>
              <a:defRPr>
                <a:solidFill>
                  <a:schemeClr val="dk1"/>
                </a:solidFill>
              </a:defRPr>
            </a:lvl3pPr>
            <a:lvl4pPr marL="1828800" lvl="3" indent="-381000" algn="l">
              <a:lnSpc>
                <a:spcPct val="100000"/>
              </a:lnSpc>
              <a:spcBef>
                <a:spcPts val="800"/>
              </a:spcBef>
              <a:spcAft>
                <a:spcPts val="0"/>
              </a:spcAft>
              <a:buSzPts val="2400"/>
              <a:buAutoNum type="arabicPeriod"/>
              <a:defRPr>
                <a:solidFill>
                  <a:schemeClr val="dk1"/>
                </a:solidFill>
              </a:defRPr>
            </a:lvl4pPr>
            <a:lvl5pPr marL="2286000" lvl="4" indent="-381000" algn="l">
              <a:lnSpc>
                <a:spcPct val="100000"/>
              </a:lnSpc>
              <a:spcBef>
                <a:spcPts val="800"/>
              </a:spcBef>
              <a:spcAft>
                <a:spcPts val="0"/>
              </a:spcAft>
              <a:buSzPts val="2400"/>
              <a:buChar char="–"/>
              <a:defRPr>
                <a:solidFill>
                  <a:schemeClr val="dk1"/>
                </a:solidFill>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43" name="Google Shape;43;p30"/>
          <p:cNvSpPr txBox="1">
            <a:spLocks noGrp="1"/>
          </p:cNvSpPr>
          <p:nvPr>
            <p:ph type="body" idx="2"/>
          </p:nvPr>
        </p:nvSpPr>
        <p:spPr>
          <a:xfrm>
            <a:off x="1081089" y="2298700"/>
            <a:ext cx="4814886" cy="6189663"/>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44" name="Google Shape;44;p30"/>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Заголовок и объект">
  <p:cSld name="Заголовок и объект">
    <p:spTree>
      <p:nvGrpSpPr>
        <p:cNvPr id="1" name="Shape 45"/>
        <p:cNvGrpSpPr/>
        <p:nvPr/>
      </p:nvGrpSpPr>
      <p:grpSpPr>
        <a:xfrm>
          <a:off x="0" y="0"/>
          <a:ext cx="0" cy="0"/>
          <a:chOff x="0" y="0"/>
          <a:chExt cx="0" cy="0"/>
        </a:xfrm>
      </p:grpSpPr>
      <p:sp>
        <p:nvSpPr>
          <p:cNvPr id="46" name="Google Shape;46;p31"/>
          <p:cNvSpPr/>
          <p:nvPr/>
        </p:nvSpPr>
        <p:spPr>
          <a:xfrm>
            <a:off x="0" y="0"/>
            <a:ext cx="6256338" cy="97520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560">
              <a:solidFill>
                <a:schemeClr val="lt1"/>
              </a:solidFill>
              <a:latin typeface="Arial"/>
              <a:ea typeface="Arial"/>
              <a:cs typeface="Arial"/>
              <a:sym typeface="Arial"/>
            </a:endParaRPr>
          </a:p>
        </p:txBody>
      </p:sp>
      <p:sp>
        <p:nvSpPr>
          <p:cNvPr id="47" name="Google Shape;47;p31"/>
          <p:cNvSpPr txBox="1">
            <a:spLocks noGrp="1"/>
          </p:cNvSpPr>
          <p:nvPr>
            <p:ph type="title"/>
          </p:nvPr>
        </p:nvSpPr>
        <p:spPr>
          <a:xfrm>
            <a:off x="1081088" y="574676"/>
            <a:ext cx="4814887"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lt1"/>
              </a:buClr>
              <a:buSzPts val="42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31"/>
          <p:cNvSpPr txBox="1">
            <a:spLocks noGrp="1"/>
          </p:cNvSpPr>
          <p:nvPr>
            <p:ph type="body" idx="1"/>
          </p:nvPr>
        </p:nvSpPr>
        <p:spPr>
          <a:xfrm>
            <a:off x="7553325" y="2298700"/>
            <a:ext cx="8704262" cy="6189663"/>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49" name="Google Shape;49;p31"/>
          <p:cNvSpPr txBox="1">
            <a:spLocks noGrp="1"/>
          </p:cNvSpPr>
          <p:nvPr>
            <p:ph type="ftr" idx="11"/>
          </p:nvPr>
        </p:nvSpPr>
        <p:spPr>
          <a:xfrm>
            <a:off x="1081089" y="8981463"/>
            <a:ext cx="3878260"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31"/>
          <p:cNvSpPr txBox="1">
            <a:spLocks noGrp="1"/>
          </p:cNvSpPr>
          <p:nvPr>
            <p:ph type="body" idx="2"/>
          </p:nvPr>
        </p:nvSpPr>
        <p:spPr>
          <a:xfrm>
            <a:off x="1081087" y="2298700"/>
            <a:ext cx="4814887" cy="6189663"/>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2400"/>
              <a:buFont typeface="Arial"/>
              <a:buNone/>
              <a:defRPr>
                <a:solidFill>
                  <a:schemeClr val="lt1"/>
                </a:solidFill>
              </a:defRPr>
            </a:lvl1pPr>
            <a:lvl2pPr marL="914400" lvl="1" indent="-228600" algn="l">
              <a:lnSpc>
                <a:spcPct val="100000"/>
              </a:lnSpc>
              <a:spcBef>
                <a:spcPts val="800"/>
              </a:spcBef>
              <a:spcAft>
                <a:spcPts val="0"/>
              </a:spcAft>
              <a:buSzPts val="2400"/>
              <a:buFont typeface="Arial"/>
              <a:buNone/>
              <a:defRPr>
                <a:solidFill>
                  <a:schemeClr val="lt1"/>
                </a:solidFill>
              </a:defRPr>
            </a:lvl2pPr>
            <a:lvl3pPr marL="1371600" lvl="2" indent="-381000" algn="l">
              <a:lnSpc>
                <a:spcPct val="100000"/>
              </a:lnSpc>
              <a:spcBef>
                <a:spcPts val="800"/>
              </a:spcBef>
              <a:spcAft>
                <a:spcPts val="0"/>
              </a:spcAft>
              <a:buClr>
                <a:schemeClr val="lt1"/>
              </a:buClr>
              <a:buSzPts val="2400"/>
              <a:buChar char="—"/>
              <a:defRPr>
                <a:solidFill>
                  <a:schemeClr val="lt1"/>
                </a:solidFill>
              </a:defRPr>
            </a:lvl3pPr>
            <a:lvl4pPr marL="1828800" lvl="3" indent="-381000" algn="l">
              <a:lnSpc>
                <a:spcPct val="100000"/>
              </a:lnSpc>
              <a:spcBef>
                <a:spcPts val="800"/>
              </a:spcBef>
              <a:spcAft>
                <a:spcPts val="0"/>
              </a:spcAft>
              <a:buClr>
                <a:schemeClr val="lt1"/>
              </a:buClr>
              <a:buSzPts val="2400"/>
              <a:buAutoNum type="arabicPeriod"/>
              <a:defRPr>
                <a:solidFill>
                  <a:schemeClr val="lt1"/>
                </a:solidFill>
              </a:defRPr>
            </a:lvl4pPr>
            <a:lvl5pPr marL="2286000" lvl="4" indent="-381000" algn="l">
              <a:lnSpc>
                <a:spcPct val="100000"/>
              </a:lnSpc>
              <a:spcBef>
                <a:spcPts val="800"/>
              </a:spcBef>
              <a:spcAft>
                <a:spcPts val="0"/>
              </a:spcAft>
              <a:buClr>
                <a:schemeClr val="lt1"/>
              </a:buClr>
              <a:buSzPts val="2400"/>
              <a:buChar char="–"/>
              <a:defRPr>
                <a:solidFill>
                  <a:schemeClr val="lt1"/>
                </a:solidFill>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51" name="Google Shape;51;p31"/>
          <p:cNvSpPr txBox="1">
            <a:spLocks noGrp="1"/>
          </p:cNvSpPr>
          <p:nvPr>
            <p:ph type="body" idx="3"/>
          </p:nvPr>
        </p:nvSpPr>
        <p:spPr>
          <a:xfrm>
            <a:off x="7556818" y="8982075"/>
            <a:ext cx="5159442" cy="322263"/>
          </a:xfrm>
          <a:prstGeom prst="rect">
            <a:avLst/>
          </a:prstGeom>
          <a:noFill/>
          <a:ln>
            <a:noFill/>
          </a:ln>
        </p:spPr>
        <p:txBody>
          <a:bodyPr spcFirstLastPara="1" wrap="square" lIns="0" tIns="108000" rIns="0" bIns="61200" anchor="b" anchorCtr="0">
            <a:noAutofit/>
          </a:bodyPr>
          <a:lstStyle>
            <a:lvl1pPr marL="457200" lvl="0" indent="-228600" algn="l">
              <a:lnSpc>
                <a:spcPct val="100000"/>
              </a:lnSpc>
              <a:spcBef>
                <a:spcPts val="700"/>
              </a:spcBef>
              <a:spcAft>
                <a:spcPts val="0"/>
              </a:spcAft>
              <a:buSzPts val="1400"/>
              <a:buFont typeface="Arial"/>
              <a:buNone/>
              <a:defRPr sz="1400">
                <a:solidFill>
                  <a:schemeClr val="dk1"/>
                </a:solidFill>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52" name="Google Shape;52;p31"/>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0_Заголовок и объект">
  <p:cSld name="10_Заголовок и объект">
    <p:spTree>
      <p:nvGrpSpPr>
        <p:cNvPr id="1" name="Shape 53"/>
        <p:cNvGrpSpPr/>
        <p:nvPr/>
      </p:nvGrpSpPr>
      <p:grpSpPr>
        <a:xfrm>
          <a:off x="0" y="0"/>
          <a:ext cx="0" cy="0"/>
          <a:chOff x="0" y="0"/>
          <a:chExt cx="0" cy="0"/>
        </a:xfrm>
      </p:grpSpPr>
      <p:sp>
        <p:nvSpPr>
          <p:cNvPr id="54" name="Google Shape;54;p32"/>
          <p:cNvSpPr/>
          <p:nvPr/>
        </p:nvSpPr>
        <p:spPr>
          <a:xfrm>
            <a:off x="11439727" y="0"/>
            <a:ext cx="5895975" cy="9752013"/>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560">
              <a:solidFill>
                <a:schemeClr val="lt1"/>
              </a:solidFill>
              <a:latin typeface="Arial"/>
              <a:ea typeface="Arial"/>
              <a:cs typeface="Arial"/>
              <a:sym typeface="Arial"/>
            </a:endParaRPr>
          </a:p>
        </p:txBody>
      </p:sp>
      <p:sp>
        <p:nvSpPr>
          <p:cNvPr id="55" name="Google Shape;55;p32"/>
          <p:cNvSpPr txBox="1">
            <a:spLocks noGrp="1"/>
          </p:cNvSpPr>
          <p:nvPr>
            <p:ph type="title"/>
          </p:nvPr>
        </p:nvSpPr>
        <p:spPr>
          <a:xfrm>
            <a:off x="1081089" y="574676"/>
            <a:ext cx="9999662"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32"/>
          <p:cNvSpPr txBox="1">
            <a:spLocks noGrp="1"/>
          </p:cNvSpPr>
          <p:nvPr>
            <p:ph type="ftr" idx="11"/>
          </p:nvPr>
        </p:nvSpPr>
        <p:spPr>
          <a:xfrm>
            <a:off x="1081089" y="8981463"/>
            <a:ext cx="9999662"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2"/>
          <p:cNvSpPr txBox="1">
            <a:spLocks noGrp="1"/>
          </p:cNvSpPr>
          <p:nvPr>
            <p:ph type="body" idx="1"/>
          </p:nvPr>
        </p:nvSpPr>
        <p:spPr>
          <a:xfrm>
            <a:off x="12377738" y="2298699"/>
            <a:ext cx="3879850" cy="6189663"/>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2400"/>
              <a:buFont typeface="Arial"/>
              <a:buNone/>
              <a:defRPr>
                <a:solidFill>
                  <a:schemeClr val="lt1"/>
                </a:solidFill>
              </a:defRPr>
            </a:lvl1pPr>
            <a:lvl2pPr marL="914400" lvl="1" indent="-228600" algn="l">
              <a:lnSpc>
                <a:spcPct val="100000"/>
              </a:lnSpc>
              <a:spcBef>
                <a:spcPts val="800"/>
              </a:spcBef>
              <a:spcAft>
                <a:spcPts val="0"/>
              </a:spcAft>
              <a:buSzPts val="2400"/>
              <a:buFont typeface="Arial"/>
              <a:buNone/>
              <a:defRPr>
                <a:solidFill>
                  <a:schemeClr val="lt1"/>
                </a:solidFill>
              </a:defRPr>
            </a:lvl2pPr>
            <a:lvl3pPr marL="1371600" lvl="2" indent="-381000" algn="l">
              <a:lnSpc>
                <a:spcPct val="100000"/>
              </a:lnSpc>
              <a:spcBef>
                <a:spcPts val="800"/>
              </a:spcBef>
              <a:spcAft>
                <a:spcPts val="0"/>
              </a:spcAft>
              <a:buClr>
                <a:schemeClr val="lt1"/>
              </a:buClr>
              <a:buSzPts val="2400"/>
              <a:buChar char="—"/>
              <a:defRPr>
                <a:solidFill>
                  <a:schemeClr val="lt1"/>
                </a:solidFill>
              </a:defRPr>
            </a:lvl3pPr>
            <a:lvl4pPr marL="1828800" lvl="3" indent="-381000" algn="l">
              <a:lnSpc>
                <a:spcPct val="100000"/>
              </a:lnSpc>
              <a:spcBef>
                <a:spcPts val="800"/>
              </a:spcBef>
              <a:spcAft>
                <a:spcPts val="0"/>
              </a:spcAft>
              <a:buClr>
                <a:schemeClr val="lt1"/>
              </a:buClr>
              <a:buSzPts val="2400"/>
              <a:buAutoNum type="arabicPeriod"/>
              <a:defRPr>
                <a:solidFill>
                  <a:schemeClr val="lt1"/>
                </a:solidFill>
              </a:defRPr>
            </a:lvl4pPr>
            <a:lvl5pPr marL="2286000" lvl="4" indent="-381000" algn="l">
              <a:lnSpc>
                <a:spcPct val="100000"/>
              </a:lnSpc>
              <a:spcBef>
                <a:spcPts val="800"/>
              </a:spcBef>
              <a:spcAft>
                <a:spcPts val="0"/>
              </a:spcAft>
              <a:buClr>
                <a:schemeClr val="lt1"/>
              </a:buClr>
              <a:buSzPts val="2400"/>
              <a:buChar char="–"/>
              <a:defRPr>
                <a:solidFill>
                  <a:schemeClr val="lt1"/>
                </a:solidFill>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58" name="Google Shape;58;p32"/>
          <p:cNvSpPr txBox="1">
            <a:spLocks noGrp="1"/>
          </p:cNvSpPr>
          <p:nvPr>
            <p:ph type="body" idx="2"/>
          </p:nvPr>
        </p:nvSpPr>
        <p:spPr>
          <a:xfrm>
            <a:off x="1095004" y="2298699"/>
            <a:ext cx="9985746" cy="6189663"/>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59" name="Google Shape;59;p32"/>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lt1"/>
                </a:solidFill>
                <a:latin typeface="Arial"/>
                <a:ea typeface="Arial"/>
                <a:cs typeface="Arial"/>
                <a:sym typeface="Arial"/>
              </a:defRPr>
            </a:lvl1pPr>
            <a:lvl2pPr marL="0" lvl="1" indent="0" algn="r">
              <a:lnSpc>
                <a:spcPct val="100000"/>
              </a:lnSpc>
              <a:spcBef>
                <a:spcPts val="0"/>
              </a:spcBef>
              <a:buNone/>
              <a:defRPr sz="1400" b="1">
                <a:solidFill>
                  <a:schemeClr val="lt1"/>
                </a:solidFill>
                <a:latin typeface="Arial"/>
                <a:ea typeface="Arial"/>
                <a:cs typeface="Arial"/>
                <a:sym typeface="Arial"/>
              </a:defRPr>
            </a:lvl2pPr>
            <a:lvl3pPr marL="0" lvl="2" indent="0" algn="r">
              <a:lnSpc>
                <a:spcPct val="100000"/>
              </a:lnSpc>
              <a:spcBef>
                <a:spcPts val="0"/>
              </a:spcBef>
              <a:buNone/>
              <a:defRPr sz="1400" b="1">
                <a:solidFill>
                  <a:schemeClr val="lt1"/>
                </a:solidFill>
                <a:latin typeface="Arial"/>
                <a:ea typeface="Arial"/>
                <a:cs typeface="Arial"/>
                <a:sym typeface="Arial"/>
              </a:defRPr>
            </a:lvl3pPr>
            <a:lvl4pPr marL="0" lvl="3" indent="0" algn="r">
              <a:lnSpc>
                <a:spcPct val="100000"/>
              </a:lnSpc>
              <a:spcBef>
                <a:spcPts val="0"/>
              </a:spcBef>
              <a:buNone/>
              <a:defRPr sz="1400" b="1">
                <a:solidFill>
                  <a:schemeClr val="lt1"/>
                </a:solidFill>
                <a:latin typeface="Arial"/>
                <a:ea typeface="Arial"/>
                <a:cs typeface="Arial"/>
                <a:sym typeface="Arial"/>
              </a:defRPr>
            </a:lvl4pPr>
            <a:lvl5pPr marL="0" lvl="4" indent="0" algn="r">
              <a:lnSpc>
                <a:spcPct val="100000"/>
              </a:lnSpc>
              <a:spcBef>
                <a:spcPts val="0"/>
              </a:spcBef>
              <a:buNone/>
              <a:defRPr sz="1400" b="1">
                <a:solidFill>
                  <a:schemeClr val="lt1"/>
                </a:solidFill>
                <a:latin typeface="Arial"/>
                <a:ea typeface="Arial"/>
                <a:cs typeface="Arial"/>
                <a:sym typeface="Arial"/>
              </a:defRPr>
            </a:lvl5pPr>
            <a:lvl6pPr marL="0" lvl="5" indent="0" algn="r">
              <a:lnSpc>
                <a:spcPct val="100000"/>
              </a:lnSpc>
              <a:spcBef>
                <a:spcPts val="0"/>
              </a:spcBef>
              <a:buNone/>
              <a:defRPr sz="1400" b="1">
                <a:solidFill>
                  <a:schemeClr val="lt1"/>
                </a:solidFill>
                <a:latin typeface="Arial"/>
                <a:ea typeface="Arial"/>
                <a:cs typeface="Arial"/>
                <a:sym typeface="Arial"/>
              </a:defRPr>
            </a:lvl6pPr>
            <a:lvl7pPr marL="0" lvl="6" indent="0" algn="r">
              <a:lnSpc>
                <a:spcPct val="100000"/>
              </a:lnSpc>
              <a:spcBef>
                <a:spcPts val="0"/>
              </a:spcBef>
              <a:buNone/>
              <a:defRPr sz="1400" b="1">
                <a:solidFill>
                  <a:schemeClr val="lt1"/>
                </a:solidFill>
                <a:latin typeface="Arial"/>
                <a:ea typeface="Arial"/>
                <a:cs typeface="Arial"/>
                <a:sym typeface="Arial"/>
              </a:defRPr>
            </a:lvl7pPr>
            <a:lvl8pPr marL="0" lvl="7" indent="0" algn="r">
              <a:lnSpc>
                <a:spcPct val="100000"/>
              </a:lnSpc>
              <a:spcBef>
                <a:spcPts val="0"/>
              </a:spcBef>
              <a:buNone/>
              <a:defRPr sz="1400" b="1">
                <a:solidFill>
                  <a:schemeClr val="lt1"/>
                </a:solidFill>
                <a:latin typeface="Arial"/>
                <a:ea typeface="Arial"/>
                <a:cs typeface="Arial"/>
                <a:sym typeface="Arial"/>
              </a:defRPr>
            </a:lvl8pPr>
            <a:lvl9pPr marL="0" lvl="8" indent="0" algn="r">
              <a:lnSpc>
                <a:spcPct val="100000"/>
              </a:lnSpc>
              <a:spcBef>
                <a:spcPts val="0"/>
              </a:spcBef>
              <a:buNone/>
              <a:defRPr sz="1400" b="1">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6 пиктограмм">
  <p:cSld name="6 пиктограмм">
    <p:spTree>
      <p:nvGrpSpPr>
        <p:cNvPr id="1" name="Shape 60"/>
        <p:cNvGrpSpPr/>
        <p:nvPr/>
      </p:nvGrpSpPr>
      <p:grpSpPr>
        <a:xfrm>
          <a:off x="0" y="0"/>
          <a:ext cx="0" cy="0"/>
          <a:chOff x="0" y="0"/>
          <a:chExt cx="0" cy="0"/>
        </a:xfrm>
      </p:grpSpPr>
      <p:sp>
        <p:nvSpPr>
          <p:cNvPr id="61" name="Google Shape;61;p33"/>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33"/>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3"/>
          <p:cNvSpPr txBox="1">
            <a:spLocks noGrp="1"/>
          </p:cNvSpPr>
          <p:nvPr>
            <p:ph type="body" idx="1"/>
          </p:nvPr>
        </p:nvSpPr>
        <p:spPr>
          <a:xfrm>
            <a:off x="1081088"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64" name="Google Shape;64;p33"/>
          <p:cNvSpPr txBox="1">
            <a:spLocks noGrp="1"/>
          </p:cNvSpPr>
          <p:nvPr>
            <p:ph type="body" idx="2"/>
          </p:nvPr>
        </p:nvSpPr>
        <p:spPr>
          <a:xfrm>
            <a:off x="3663951"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65" name="Google Shape;65;p33"/>
          <p:cNvSpPr>
            <a:spLocks noGrp="1"/>
          </p:cNvSpPr>
          <p:nvPr>
            <p:ph type="pic" idx="3"/>
          </p:nvPr>
        </p:nvSpPr>
        <p:spPr>
          <a:xfrm>
            <a:off x="1081087"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6" name="Google Shape;66;p33"/>
          <p:cNvSpPr>
            <a:spLocks noGrp="1"/>
          </p:cNvSpPr>
          <p:nvPr>
            <p:ph type="pic" idx="4"/>
          </p:nvPr>
        </p:nvSpPr>
        <p:spPr>
          <a:xfrm>
            <a:off x="3663950"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7" name="Google Shape;67;p33"/>
          <p:cNvSpPr txBox="1">
            <a:spLocks noGrp="1"/>
          </p:cNvSpPr>
          <p:nvPr>
            <p:ph type="body" idx="5"/>
          </p:nvPr>
        </p:nvSpPr>
        <p:spPr>
          <a:xfrm>
            <a:off x="6265904"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68" name="Google Shape;68;p33"/>
          <p:cNvSpPr>
            <a:spLocks noGrp="1"/>
          </p:cNvSpPr>
          <p:nvPr>
            <p:ph type="pic" idx="6"/>
          </p:nvPr>
        </p:nvSpPr>
        <p:spPr>
          <a:xfrm>
            <a:off x="6265903"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9" name="Google Shape;69;p33"/>
          <p:cNvSpPr txBox="1">
            <a:spLocks noGrp="1"/>
          </p:cNvSpPr>
          <p:nvPr>
            <p:ph type="body" idx="7"/>
          </p:nvPr>
        </p:nvSpPr>
        <p:spPr>
          <a:xfrm>
            <a:off x="8867672"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70" name="Google Shape;70;p33"/>
          <p:cNvSpPr>
            <a:spLocks noGrp="1"/>
          </p:cNvSpPr>
          <p:nvPr>
            <p:ph type="pic" idx="8"/>
          </p:nvPr>
        </p:nvSpPr>
        <p:spPr>
          <a:xfrm>
            <a:off x="8867671"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1" name="Google Shape;71;p33"/>
          <p:cNvSpPr txBox="1">
            <a:spLocks noGrp="1"/>
          </p:cNvSpPr>
          <p:nvPr>
            <p:ph type="body" idx="9"/>
          </p:nvPr>
        </p:nvSpPr>
        <p:spPr>
          <a:xfrm>
            <a:off x="11448947"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72" name="Google Shape;72;p33"/>
          <p:cNvSpPr>
            <a:spLocks noGrp="1"/>
          </p:cNvSpPr>
          <p:nvPr>
            <p:ph type="pic" idx="13"/>
          </p:nvPr>
        </p:nvSpPr>
        <p:spPr>
          <a:xfrm>
            <a:off x="11448946"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3" name="Google Shape;73;p33"/>
          <p:cNvSpPr txBox="1">
            <a:spLocks noGrp="1"/>
          </p:cNvSpPr>
          <p:nvPr>
            <p:ph type="body" idx="14"/>
          </p:nvPr>
        </p:nvSpPr>
        <p:spPr>
          <a:xfrm>
            <a:off x="14044509"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74" name="Google Shape;74;p33"/>
          <p:cNvSpPr>
            <a:spLocks noGrp="1"/>
          </p:cNvSpPr>
          <p:nvPr>
            <p:ph type="pic" idx="15"/>
          </p:nvPr>
        </p:nvSpPr>
        <p:spPr>
          <a:xfrm>
            <a:off x="14044509"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5" name="Google Shape;75;p33"/>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пиктограммы">
  <p:cSld name="пиктограммы">
    <p:spTree>
      <p:nvGrpSpPr>
        <p:cNvPr id="1" name="Shape 76"/>
        <p:cNvGrpSpPr/>
        <p:nvPr/>
      </p:nvGrpSpPr>
      <p:grpSpPr>
        <a:xfrm>
          <a:off x="0" y="0"/>
          <a:ext cx="0" cy="0"/>
          <a:chOff x="0" y="0"/>
          <a:chExt cx="0" cy="0"/>
        </a:xfrm>
      </p:grpSpPr>
      <p:sp>
        <p:nvSpPr>
          <p:cNvPr id="77" name="Google Shape;77;p34"/>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34"/>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4"/>
          <p:cNvSpPr>
            <a:spLocks noGrp="1"/>
          </p:cNvSpPr>
          <p:nvPr>
            <p:ph type="pic" idx="2"/>
          </p:nvPr>
        </p:nvSpPr>
        <p:spPr>
          <a:xfrm>
            <a:off x="1081087" y="2306467"/>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0" name="Google Shape;80;p34"/>
          <p:cNvSpPr>
            <a:spLocks noGrp="1"/>
          </p:cNvSpPr>
          <p:nvPr>
            <p:ph type="pic" idx="3"/>
          </p:nvPr>
        </p:nvSpPr>
        <p:spPr>
          <a:xfrm>
            <a:off x="3663950" y="2306467"/>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1" name="Google Shape;81;p34"/>
          <p:cNvSpPr>
            <a:spLocks noGrp="1"/>
          </p:cNvSpPr>
          <p:nvPr>
            <p:ph type="pic" idx="4"/>
          </p:nvPr>
        </p:nvSpPr>
        <p:spPr>
          <a:xfrm>
            <a:off x="6265903" y="2306467"/>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2" name="Google Shape;82;p34"/>
          <p:cNvSpPr>
            <a:spLocks noGrp="1"/>
          </p:cNvSpPr>
          <p:nvPr>
            <p:ph type="pic" idx="5"/>
          </p:nvPr>
        </p:nvSpPr>
        <p:spPr>
          <a:xfrm>
            <a:off x="8867671" y="2306467"/>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3" name="Google Shape;83;p34"/>
          <p:cNvSpPr>
            <a:spLocks noGrp="1"/>
          </p:cNvSpPr>
          <p:nvPr>
            <p:ph type="pic" idx="6"/>
          </p:nvPr>
        </p:nvSpPr>
        <p:spPr>
          <a:xfrm>
            <a:off x="11448946" y="2306467"/>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4" name="Google Shape;84;p34"/>
          <p:cNvSpPr>
            <a:spLocks noGrp="1"/>
          </p:cNvSpPr>
          <p:nvPr>
            <p:ph type="pic" idx="7"/>
          </p:nvPr>
        </p:nvSpPr>
        <p:spPr>
          <a:xfrm>
            <a:off x="14044509" y="2306467"/>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5" name="Google Shape;85;p34"/>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
        <p:nvSpPr>
          <p:cNvPr id="86" name="Google Shape;86;p34"/>
          <p:cNvSpPr>
            <a:spLocks noGrp="1"/>
          </p:cNvSpPr>
          <p:nvPr>
            <p:ph type="pic" idx="8"/>
          </p:nvPr>
        </p:nvSpPr>
        <p:spPr>
          <a:xfrm>
            <a:off x="1081087" y="4035513"/>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7" name="Google Shape;87;p34"/>
          <p:cNvSpPr>
            <a:spLocks noGrp="1"/>
          </p:cNvSpPr>
          <p:nvPr>
            <p:ph type="pic" idx="9"/>
          </p:nvPr>
        </p:nvSpPr>
        <p:spPr>
          <a:xfrm>
            <a:off x="3663950" y="4035513"/>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8" name="Google Shape;88;p34"/>
          <p:cNvSpPr>
            <a:spLocks noGrp="1"/>
          </p:cNvSpPr>
          <p:nvPr>
            <p:ph type="pic" idx="13"/>
          </p:nvPr>
        </p:nvSpPr>
        <p:spPr>
          <a:xfrm>
            <a:off x="6265903" y="4035513"/>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9" name="Google Shape;89;p34"/>
          <p:cNvSpPr>
            <a:spLocks noGrp="1"/>
          </p:cNvSpPr>
          <p:nvPr>
            <p:ph type="pic" idx="14"/>
          </p:nvPr>
        </p:nvSpPr>
        <p:spPr>
          <a:xfrm>
            <a:off x="8867671" y="4035513"/>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0" name="Google Shape;90;p34"/>
          <p:cNvSpPr>
            <a:spLocks noGrp="1"/>
          </p:cNvSpPr>
          <p:nvPr>
            <p:ph type="pic" idx="15"/>
          </p:nvPr>
        </p:nvSpPr>
        <p:spPr>
          <a:xfrm>
            <a:off x="11448946" y="4035513"/>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1" name="Google Shape;91;p34"/>
          <p:cNvSpPr>
            <a:spLocks noGrp="1"/>
          </p:cNvSpPr>
          <p:nvPr>
            <p:ph type="pic" idx="16"/>
          </p:nvPr>
        </p:nvSpPr>
        <p:spPr>
          <a:xfrm>
            <a:off x="14044509" y="4035513"/>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2" name="Google Shape;92;p34"/>
          <p:cNvSpPr>
            <a:spLocks noGrp="1"/>
          </p:cNvSpPr>
          <p:nvPr>
            <p:ph type="pic" idx="17"/>
          </p:nvPr>
        </p:nvSpPr>
        <p:spPr>
          <a:xfrm>
            <a:off x="1081087" y="5764559"/>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3" name="Google Shape;93;p34"/>
          <p:cNvSpPr>
            <a:spLocks noGrp="1"/>
          </p:cNvSpPr>
          <p:nvPr>
            <p:ph type="pic" idx="18"/>
          </p:nvPr>
        </p:nvSpPr>
        <p:spPr>
          <a:xfrm>
            <a:off x="3663950" y="5764559"/>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4" name="Google Shape;94;p34"/>
          <p:cNvSpPr>
            <a:spLocks noGrp="1"/>
          </p:cNvSpPr>
          <p:nvPr>
            <p:ph type="pic" idx="19"/>
          </p:nvPr>
        </p:nvSpPr>
        <p:spPr>
          <a:xfrm>
            <a:off x="6265903" y="5764559"/>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5" name="Google Shape;95;p34"/>
          <p:cNvSpPr>
            <a:spLocks noGrp="1"/>
          </p:cNvSpPr>
          <p:nvPr>
            <p:ph type="pic" idx="20"/>
          </p:nvPr>
        </p:nvSpPr>
        <p:spPr>
          <a:xfrm>
            <a:off x="8867671" y="5764559"/>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6" name="Google Shape;96;p34"/>
          <p:cNvSpPr>
            <a:spLocks noGrp="1"/>
          </p:cNvSpPr>
          <p:nvPr>
            <p:ph type="pic" idx="21"/>
          </p:nvPr>
        </p:nvSpPr>
        <p:spPr>
          <a:xfrm>
            <a:off x="11448946" y="5764559"/>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7" name="Google Shape;97;p34"/>
          <p:cNvSpPr>
            <a:spLocks noGrp="1"/>
          </p:cNvSpPr>
          <p:nvPr>
            <p:ph type="pic" idx="22"/>
          </p:nvPr>
        </p:nvSpPr>
        <p:spPr>
          <a:xfrm>
            <a:off x="14044509" y="5764559"/>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8" name="Google Shape;98;p34"/>
          <p:cNvSpPr>
            <a:spLocks noGrp="1"/>
          </p:cNvSpPr>
          <p:nvPr>
            <p:ph type="pic" idx="23"/>
          </p:nvPr>
        </p:nvSpPr>
        <p:spPr>
          <a:xfrm>
            <a:off x="1081087" y="7493605"/>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9" name="Google Shape;99;p34"/>
          <p:cNvSpPr>
            <a:spLocks noGrp="1"/>
          </p:cNvSpPr>
          <p:nvPr>
            <p:ph type="pic" idx="24"/>
          </p:nvPr>
        </p:nvSpPr>
        <p:spPr>
          <a:xfrm>
            <a:off x="3663950" y="7493605"/>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0" name="Google Shape;100;p34"/>
          <p:cNvSpPr>
            <a:spLocks noGrp="1"/>
          </p:cNvSpPr>
          <p:nvPr>
            <p:ph type="pic" idx="25"/>
          </p:nvPr>
        </p:nvSpPr>
        <p:spPr>
          <a:xfrm>
            <a:off x="6265903" y="7493605"/>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1" name="Google Shape;101;p34"/>
          <p:cNvSpPr>
            <a:spLocks noGrp="1"/>
          </p:cNvSpPr>
          <p:nvPr>
            <p:ph type="pic" idx="26"/>
          </p:nvPr>
        </p:nvSpPr>
        <p:spPr>
          <a:xfrm>
            <a:off x="8867671" y="7493605"/>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2" name="Google Shape;102;p34"/>
          <p:cNvSpPr>
            <a:spLocks noGrp="1"/>
          </p:cNvSpPr>
          <p:nvPr>
            <p:ph type="pic" idx="27"/>
          </p:nvPr>
        </p:nvSpPr>
        <p:spPr>
          <a:xfrm>
            <a:off x="11448946" y="7493605"/>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3" name="Google Shape;103;p34"/>
          <p:cNvSpPr>
            <a:spLocks noGrp="1"/>
          </p:cNvSpPr>
          <p:nvPr>
            <p:ph type="pic" idx="28"/>
          </p:nvPr>
        </p:nvSpPr>
        <p:spPr>
          <a:xfrm>
            <a:off x="14044509" y="7493605"/>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4 пиктограммы">
  <p:cSld name="4 пиктограммы">
    <p:spTree>
      <p:nvGrpSpPr>
        <p:cNvPr id="1" name="Shape 104"/>
        <p:cNvGrpSpPr/>
        <p:nvPr/>
      </p:nvGrpSpPr>
      <p:grpSpPr>
        <a:xfrm>
          <a:off x="0" y="0"/>
          <a:ext cx="0" cy="0"/>
          <a:chOff x="0" y="0"/>
          <a:chExt cx="0" cy="0"/>
        </a:xfrm>
      </p:grpSpPr>
      <p:sp>
        <p:nvSpPr>
          <p:cNvPr id="105" name="Google Shape;105;p35"/>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6" name="Google Shape;106;p35"/>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lvl="0" algn="l">
              <a:lnSpc>
                <a:spcPct val="100000"/>
              </a:lnSpc>
              <a:spcBef>
                <a:spcPts val="0"/>
              </a:spcBef>
              <a:spcAft>
                <a:spcPts val="0"/>
              </a:spcAft>
              <a:buSzPts val="1400"/>
              <a:buNone/>
              <a:defRPr sz="14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35"/>
          <p:cNvSpPr txBox="1">
            <a:spLocks noGrp="1"/>
          </p:cNvSpPr>
          <p:nvPr>
            <p:ph type="body" idx="1"/>
          </p:nvPr>
        </p:nvSpPr>
        <p:spPr>
          <a:xfrm>
            <a:off x="3663951"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08" name="Google Shape;108;p35"/>
          <p:cNvSpPr>
            <a:spLocks noGrp="1"/>
          </p:cNvSpPr>
          <p:nvPr>
            <p:ph type="pic" idx="2"/>
          </p:nvPr>
        </p:nvSpPr>
        <p:spPr>
          <a:xfrm>
            <a:off x="3663950"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9" name="Google Shape;109;p35"/>
          <p:cNvSpPr txBox="1">
            <a:spLocks noGrp="1"/>
          </p:cNvSpPr>
          <p:nvPr>
            <p:ph type="body" idx="3"/>
          </p:nvPr>
        </p:nvSpPr>
        <p:spPr>
          <a:xfrm>
            <a:off x="6265904"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10" name="Google Shape;110;p35"/>
          <p:cNvSpPr>
            <a:spLocks noGrp="1"/>
          </p:cNvSpPr>
          <p:nvPr>
            <p:ph type="pic" idx="4"/>
          </p:nvPr>
        </p:nvSpPr>
        <p:spPr>
          <a:xfrm>
            <a:off x="6265903"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1" name="Google Shape;111;p35"/>
          <p:cNvSpPr txBox="1">
            <a:spLocks noGrp="1"/>
          </p:cNvSpPr>
          <p:nvPr>
            <p:ph type="body" idx="5"/>
          </p:nvPr>
        </p:nvSpPr>
        <p:spPr>
          <a:xfrm>
            <a:off x="8867672"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12" name="Google Shape;112;p35"/>
          <p:cNvSpPr>
            <a:spLocks noGrp="1"/>
          </p:cNvSpPr>
          <p:nvPr>
            <p:ph type="pic" idx="6"/>
          </p:nvPr>
        </p:nvSpPr>
        <p:spPr>
          <a:xfrm>
            <a:off x="8867671"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3" name="Google Shape;113;p35"/>
          <p:cNvSpPr txBox="1">
            <a:spLocks noGrp="1"/>
          </p:cNvSpPr>
          <p:nvPr>
            <p:ph type="body" idx="7"/>
          </p:nvPr>
        </p:nvSpPr>
        <p:spPr>
          <a:xfrm>
            <a:off x="11448947" y="5037363"/>
            <a:ext cx="2206800" cy="3059115"/>
          </a:xfrm>
          <a:prstGeom prst="rect">
            <a:avLst/>
          </a:prstGeom>
          <a:noFill/>
          <a:ln>
            <a:noFill/>
          </a:ln>
        </p:spPr>
        <p:txBody>
          <a:bodyPr spcFirstLastPara="1" wrap="square" lIns="0" tIns="108000" rIns="0" bIns="0" anchor="t" anchorCtr="0">
            <a:noAutofit/>
          </a:bodyPr>
          <a:lstStyle>
            <a:lvl1pPr marL="457200" lvl="0" indent="-228600" algn="l">
              <a:lnSpc>
                <a:spcPct val="100000"/>
              </a:lnSpc>
              <a:spcBef>
                <a:spcPts val="700"/>
              </a:spcBef>
              <a:spcAft>
                <a:spcPts val="0"/>
              </a:spcAft>
              <a:buSzPts val="1800"/>
              <a:buNone/>
              <a:defRPr/>
            </a:lvl1pPr>
            <a:lvl2pPr marL="914400" lvl="1" indent="-228600" algn="l">
              <a:lnSpc>
                <a:spcPct val="100000"/>
              </a:lnSpc>
              <a:spcBef>
                <a:spcPts val="800"/>
              </a:spcBef>
              <a:spcAft>
                <a:spcPts val="0"/>
              </a:spcAft>
              <a:buSzPts val="1800"/>
              <a:buNone/>
              <a:defRPr/>
            </a:lvl2pPr>
            <a:lvl3pPr marL="1371600" lvl="2" indent="-342900" algn="l">
              <a:lnSpc>
                <a:spcPct val="100000"/>
              </a:lnSpc>
              <a:spcBef>
                <a:spcPts val="800"/>
              </a:spcBef>
              <a:spcAft>
                <a:spcPts val="0"/>
              </a:spcAft>
              <a:buSzPts val="1800"/>
              <a:buChar char="—"/>
              <a:defRPr/>
            </a:lvl3pPr>
            <a:lvl4pPr marL="1828800" lvl="3" indent="-342900" algn="l">
              <a:lnSpc>
                <a:spcPct val="100000"/>
              </a:lnSpc>
              <a:spcBef>
                <a:spcPts val="800"/>
              </a:spcBef>
              <a:spcAft>
                <a:spcPts val="0"/>
              </a:spcAft>
              <a:buSzPts val="1800"/>
              <a:buAutoNum type="arabicPeriod"/>
              <a:defRPr/>
            </a:lvl4pPr>
            <a:lvl5pPr marL="2286000" lvl="4" indent="-342900" algn="l">
              <a:lnSpc>
                <a:spcPct val="100000"/>
              </a:lnSpc>
              <a:spcBef>
                <a:spcPts val="800"/>
              </a:spcBef>
              <a:spcAft>
                <a:spcPts val="0"/>
              </a:spcAft>
              <a:buSzPts val="1800"/>
              <a:buChar char="–"/>
              <a:defRPr/>
            </a:lvl5pPr>
            <a:lvl6pPr marL="2743200" lvl="5" indent="-228600" algn="l">
              <a:lnSpc>
                <a:spcPct val="120000"/>
              </a:lnSpc>
              <a:spcBef>
                <a:spcPts val="800"/>
              </a:spcBef>
              <a:spcAft>
                <a:spcPts val="0"/>
              </a:spcAft>
              <a:buSzPts val="1800"/>
              <a:buNone/>
              <a:defRPr/>
            </a:lvl6pPr>
            <a:lvl7pPr marL="3200400" lvl="6" indent="-342900" algn="l">
              <a:lnSpc>
                <a:spcPct val="120000"/>
              </a:lnSpc>
              <a:spcBef>
                <a:spcPts val="600"/>
              </a:spcBef>
              <a:spcAft>
                <a:spcPts val="0"/>
              </a:spcAft>
              <a:buSzPts val="1800"/>
              <a:buChar char="—"/>
              <a:defRPr/>
            </a:lvl7pPr>
            <a:lvl8pPr marL="3657600" lvl="7" indent="-342900" algn="l">
              <a:lnSpc>
                <a:spcPct val="120000"/>
              </a:lnSpc>
              <a:spcBef>
                <a:spcPts val="600"/>
              </a:spcBef>
              <a:spcAft>
                <a:spcPts val="0"/>
              </a:spcAft>
              <a:buSzPts val="1800"/>
              <a:buAutoNum type="arabicPeriod"/>
              <a:defRPr/>
            </a:lvl8pPr>
            <a:lvl9pPr marL="4114800" lvl="8" indent="-342900" algn="l">
              <a:lnSpc>
                <a:spcPct val="120000"/>
              </a:lnSpc>
              <a:spcBef>
                <a:spcPts val="600"/>
              </a:spcBef>
              <a:spcAft>
                <a:spcPts val="600"/>
              </a:spcAft>
              <a:buSzPts val="1800"/>
              <a:buChar char="–"/>
              <a:defRPr/>
            </a:lvl9pPr>
          </a:lstStyle>
          <a:p>
            <a:endParaRPr/>
          </a:p>
        </p:txBody>
      </p:sp>
      <p:sp>
        <p:nvSpPr>
          <p:cNvPr id="114" name="Google Shape;114;p35"/>
          <p:cNvSpPr>
            <a:spLocks noGrp="1"/>
          </p:cNvSpPr>
          <p:nvPr>
            <p:ph type="pic" idx="8"/>
          </p:nvPr>
        </p:nvSpPr>
        <p:spPr>
          <a:xfrm>
            <a:off x="11448946" y="3619880"/>
            <a:ext cx="1296000" cy="990000"/>
          </a:xfrm>
          <a:prstGeom prst="rect">
            <a:avLst/>
          </a:prstGeom>
          <a:noFill/>
          <a:ln>
            <a:noFill/>
          </a:ln>
        </p:spPr>
        <p:txBody>
          <a:bodyPr spcFirstLastPara="1" wrap="square" lIns="0" tIns="108000" rIns="0" bIns="0" anchor="t" anchorCtr="0">
            <a:noAutofit/>
          </a:bodyPr>
          <a:lstStyle>
            <a:lvl1pPr marR="0" lvl="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R="0" lvl="2"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R="0" lvl="3"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R="0" lvl="4"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R="0" lvl="5"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R="0" lvl="6"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R="0" lvl="8"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5" name="Google Shape;115;p35"/>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lvl="0" indent="0" algn="r">
              <a:lnSpc>
                <a:spcPct val="100000"/>
              </a:lnSpc>
              <a:spcBef>
                <a:spcPts val="0"/>
              </a:spcBef>
              <a:buNone/>
              <a:defRPr sz="1400" b="1">
                <a:solidFill>
                  <a:schemeClr val="dk1"/>
                </a:solidFill>
                <a:latin typeface="Arial"/>
                <a:ea typeface="Arial"/>
                <a:cs typeface="Arial"/>
                <a:sym typeface="Arial"/>
              </a:defRPr>
            </a:lvl1pPr>
            <a:lvl2pPr marL="0" lvl="1" indent="0" algn="r">
              <a:lnSpc>
                <a:spcPct val="100000"/>
              </a:lnSpc>
              <a:spcBef>
                <a:spcPts val="0"/>
              </a:spcBef>
              <a:buNone/>
              <a:defRPr sz="1400" b="1">
                <a:solidFill>
                  <a:schemeClr val="dk1"/>
                </a:solidFill>
                <a:latin typeface="Arial"/>
                <a:ea typeface="Arial"/>
                <a:cs typeface="Arial"/>
                <a:sym typeface="Arial"/>
              </a:defRPr>
            </a:lvl2pPr>
            <a:lvl3pPr marL="0" lvl="2" indent="0" algn="r">
              <a:lnSpc>
                <a:spcPct val="100000"/>
              </a:lnSpc>
              <a:spcBef>
                <a:spcPts val="0"/>
              </a:spcBef>
              <a:buNone/>
              <a:defRPr sz="1400" b="1">
                <a:solidFill>
                  <a:schemeClr val="dk1"/>
                </a:solidFill>
                <a:latin typeface="Arial"/>
                <a:ea typeface="Arial"/>
                <a:cs typeface="Arial"/>
                <a:sym typeface="Arial"/>
              </a:defRPr>
            </a:lvl3pPr>
            <a:lvl4pPr marL="0" lvl="3" indent="0" algn="r">
              <a:lnSpc>
                <a:spcPct val="100000"/>
              </a:lnSpc>
              <a:spcBef>
                <a:spcPts val="0"/>
              </a:spcBef>
              <a:buNone/>
              <a:defRPr sz="1400" b="1">
                <a:solidFill>
                  <a:schemeClr val="dk1"/>
                </a:solidFill>
                <a:latin typeface="Arial"/>
                <a:ea typeface="Arial"/>
                <a:cs typeface="Arial"/>
                <a:sym typeface="Arial"/>
              </a:defRPr>
            </a:lvl4pPr>
            <a:lvl5pPr marL="0" lvl="4" indent="0" algn="r">
              <a:lnSpc>
                <a:spcPct val="100000"/>
              </a:lnSpc>
              <a:spcBef>
                <a:spcPts val="0"/>
              </a:spcBef>
              <a:buNone/>
              <a:defRPr sz="1400" b="1">
                <a:solidFill>
                  <a:schemeClr val="dk1"/>
                </a:solidFill>
                <a:latin typeface="Arial"/>
                <a:ea typeface="Arial"/>
                <a:cs typeface="Arial"/>
                <a:sym typeface="Arial"/>
              </a:defRPr>
            </a:lvl5pPr>
            <a:lvl6pPr marL="0" lvl="5" indent="0" algn="r">
              <a:lnSpc>
                <a:spcPct val="100000"/>
              </a:lnSpc>
              <a:spcBef>
                <a:spcPts val="0"/>
              </a:spcBef>
              <a:buNone/>
              <a:defRPr sz="1400" b="1">
                <a:solidFill>
                  <a:schemeClr val="dk1"/>
                </a:solidFill>
                <a:latin typeface="Arial"/>
                <a:ea typeface="Arial"/>
                <a:cs typeface="Arial"/>
                <a:sym typeface="Arial"/>
              </a:defRPr>
            </a:lvl6pPr>
            <a:lvl7pPr marL="0" lvl="6" indent="0" algn="r">
              <a:lnSpc>
                <a:spcPct val="100000"/>
              </a:lnSpc>
              <a:spcBef>
                <a:spcPts val="0"/>
              </a:spcBef>
              <a:buNone/>
              <a:defRPr sz="1400" b="1">
                <a:solidFill>
                  <a:schemeClr val="dk1"/>
                </a:solidFill>
                <a:latin typeface="Arial"/>
                <a:ea typeface="Arial"/>
                <a:cs typeface="Arial"/>
                <a:sym typeface="Arial"/>
              </a:defRPr>
            </a:lvl7pPr>
            <a:lvl8pPr marL="0" lvl="7" indent="0" algn="r">
              <a:lnSpc>
                <a:spcPct val="100000"/>
              </a:lnSpc>
              <a:spcBef>
                <a:spcPts val="0"/>
              </a:spcBef>
              <a:buNone/>
              <a:defRPr sz="1400" b="1">
                <a:solidFill>
                  <a:schemeClr val="dk1"/>
                </a:solidFill>
                <a:latin typeface="Arial"/>
                <a:ea typeface="Arial"/>
                <a:cs typeface="Arial"/>
                <a:sym typeface="Arial"/>
              </a:defRPr>
            </a:lvl8pPr>
            <a:lvl9pPr marL="0" lvl="8" indent="0" algn="r">
              <a:lnSpc>
                <a:spcPct val="100000"/>
              </a:lnSpc>
              <a:spcBef>
                <a:spcPts val="0"/>
              </a:spcBef>
              <a:buNone/>
              <a:defRPr sz="1400" b="1">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4"/>
          <p:cNvSpPr txBox="1">
            <a:spLocks noGrp="1"/>
          </p:cNvSpPr>
          <p:nvPr>
            <p:ph type="title"/>
          </p:nvPr>
        </p:nvSpPr>
        <p:spPr>
          <a:xfrm>
            <a:off x="1081088" y="574676"/>
            <a:ext cx="15176499" cy="1135062"/>
          </a:xfrm>
          <a:prstGeom prst="rect">
            <a:avLst/>
          </a:prstGeom>
          <a:noFill/>
          <a:ln>
            <a:noFill/>
          </a:ln>
        </p:spPr>
        <p:txBody>
          <a:bodyPr spcFirstLastPara="1" wrap="square" lIns="0" tIns="108000" rIns="0" bIns="0" anchor="t" anchorCtr="0">
            <a:noAutofit/>
          </a:bodyPr>
          <a:lstStyle>
            <a:lvl1pPr marR="0" lvl="0" algn="l" rtl="0">
              <a:lnSpc>
                <a:spcPct val="90000"/>
              </a:lnSpc>
              <a:spcBef>
                <a:spcPts val="0"/>
              </a:spcBef>
              <a:spcAft>
                <a:spcPts val="0"/>
              </a:spcAft>
              <a:buClr>
                <a:schemeClr val="dk1"/>
              </a:buClr>
              <a:buSzPts val="4200"/>
              <a:buFont typeface="Arial"/>
              <a:buNone/>
              <a:defRPr sz="42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4"/>
          <p:cNvSpPr txBox="1">
            <a:spLocks noGrp="1"/>
          </p:cNvSpPr>
          <p:nvPr>
            <p:ph type="body" idx="1"/>
          </p:nvPr>
        </p:nvSpPr>
        <p:spPr>
          <a:xfrm>
            <a:off x="1080000" y="2298700"/>
            <a:ext cx="15176499" cy="6190984"/>
          </a:xfrm>
          <a:prstGeom prst="rect">
            <a:avLst/>
          </a:prstGeom>
          <a:noFill/>
          <a:ln>
            <a:noFill/>
          </a:ln>
        </p:spPr>
        <p:txBody>
          <a:bodyPr spcFirstLastPara="1" wrap="square" lIns="0" tIns="108000" rIns="0" bIns="0" anchor="t" anchorCtr="0">
            <a:noAutofit/>
          </a:bodyPr>
          <a:lstStyle>
            <a:lvl1pPr marL="457200" marR="0" lvl="0" indent="-228600" algn="l" rtl="0">
              <a:lnSpc>
                <a:spcPct val="100000"/>
              </a:lnSpc>
              <a:spcBef>
                <a:spcPts val="700"/>
              </a:spcBef>
              <a:spcAft>
                <a:spcPts val="0"/>
              </a:spcAft>
              <a:buClr>
                <a:schemeClr val="dk2"/>
              </a:buClr>
              <a:buSzPts val="2400"/>
              <a:buFont typeface="Arial"/>
              <a:buNone/>
              <a:defRPr sz="2400" b="0" i="0" u="none" strike="noStrike" cap="none">
                <a:solidFill>
                  <a:schemeClr val="dk1"/>
                </a:solidFill>
                <a:latin typeface="Arial"/>
                <a:ea typeface="Arial"/>
                <a:cs typeface="Arial"/>
                <a:sym typeface="Arial"/>
              </a:defRPr>
            </a:lvl1pPr>
            <a:lvl2pPr marL="914400" marR="0" lvl="1" indent="-228600" algn="l" rtl="0">
              <a:lnSpc>
                <a:spcPct val="100000"/>
              </a:lnSpc>
              <a:spcBef>
                <a:spcPts val="800"/>
              </a:spcBef>
              <a:spcAft>
                <a:spcPts val="0"/>
              </a:spcAft>
              <a:buClr>
                <a:schemeClr val="dk2"/>
              </a:buClr>
              <a:buSzPts val="2400"/>
              <a:buFont typeface="Arial"/>
              <a:buNone/>
              <a:defRPr sz="2400" b="1" i="0" u="none" strike="noStrike" cap="none">
                <a:solidFill>
                  <a:schemeClr val="dk1"/>
                </a:solidFill>
                <a:latin typeface="Arial"/>
                <a:ea typeface="Arial"/>
                <a:cs typeface="Arial"/>
                <a:sym typeface="Arial"/>
              </a:defRPr>
            </a:lvl2pPr>
            <a:lvl3pPr marL="1371600" marR="0" lvl="2" indent="-381000"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81000" algn="l" rtl="0">
              <a:lnSpc>
                <a:spcPct val="100000"/>
              </a:lnSpc>
              <a:spcBef>
                <a:spcPts val="800"/>
              </a:spcBef>
              <a:spcAft>
                <a:spcPts val="0"/>
              </a:spcAft>
              <a:buClr>
                <a:schemeClr val="dk1"/>
              </a:buClr>
              <a:buSzPts val="2400"/>
              <a:buFont typeface="Arial"/>
              <a:buAutoNum type="arabicPeriod"/>
              <a:defRPr sz="2400" b="0" i="0" u="none" strike="noStrike" cap="none">
                <a:solidFill>
                  <a:schemeClr val="dk1"/>
                </a:solidFill>
                <a:latin typeface="Arial"/>
                <a:ea typeface="Arial"/>
                <a:cs typeface="Arial"/>
                <a:sym typeface="Arial"/>
              </a:defRPr>
            </a:lvl4pPr>
            <a:lvl5pPr marL="2286000" marR="0" lvl="4" indent="-381000" algn="l" rtl="0">
              <a:lnSpc>
                <a:spcPct val="100000"/>
              </a:lnSpc>
              <a:spcBef>
                <a:spcPts val="8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L="2743200" marR="0" lvl="5" indent="-228600" algn="l" rtl="0">
              <a:lnSpc>
                <a:spcPct val="120000"/>
              </a:lnSpc>
              <a:spcBef>
                <a:spcPts val="8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6pPr>
            <a:lvl7pPr marL="3200400" marR="0" lvl="6" indent="-342900" algn="l"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20000"/>
              </a:lnSpc>
              <a:spcBef>
                <a:spcPts val="600"/>
              </a:spcBef>
              <a:spcAft>
                <a:spcPts val="0"/>
              </a:spcAft>
              <a:buClr>
                <a:schemeClr val="dk1"/>
              </a:buClr>
              <a:buSzPts val="1800"/>
              <a:buFont typeface="Arial"/>
              <a:buAutoNum type="arabicPeriod"/>
              <a:defRPr sz="1800" b="0" i="0" u="none" strike="noStrike" cap="none">
                <a:solidFill>
                  <a:schemeClr val="dk1"/>
                </a:solidFill>
                <a:latin typeface="Arial"/>
                <a:ea typeface="Arial"/>
                <a:cs typeface="Arial"/>
                <a:sym typeface="Arial"/>
              </a:defRPr>
            </a:lvl8pPr>
            <a:lvl9pPr marL="4114800" marR="0" lvl="8" indent="-342900" algn="l" rtl="0">
              <a:lnSpc>
                <a:spcPct val="120000"/>
              </a:lnSpc>
              <a:spcBef>
                <a:spcPts val="600"/>
              </a:spcBef>
              <a:spcAft>
                <a:spcPts val="6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24"/>
          <p:cNvSpPr txBox="1">
            <a:spLocks noGrp="1"/>
          </p:cNvSpPr>
          <p:nvPr>
            <p:ph type="ftr" idx="11"/>
          </p:nvPr>
        </p:nvSpPr>
        <p:spPr>
          <a:xfrm>
            <a:off x="1081088" y="8981463"/>
            <a:ext cx="12580936" cy="323850"/>
          </a:xfrm>
          <a:prstGeom prst="rect">
            <a:avLst/>
          </a:prstGeom>
          <a:noFill/>
          <a:ln>
            <a:noFill/>
          </a:ln>
        </p:spPr>
        <p:txBody>
          <a:bodyPr spcFirstLastPara="1" wrap="square" lIns="0" tIns="0" rIns="0" bIns="61200" anchor="b" anchorCtr="0">
            <a:noAutofit/>
          </a:bodyPr>
          <a:lstStyle>
            <a:lvl1pPr marR="0" lvl="0" algn="l" rtl="0">
              <a:lnSpc>
                <a:spcPct val="100000"/>
              </a:lnSpc>
              <a:spcBef>
                <a:spcPts val="0"/>
              </a:spcBef>
              <a:spcAft>
                <a:spcPts val="0"/>
              </a:spcAft>
              <a:buSzPts val="1400"/>
              <a:buNone/>
              <a:defRPr sz="14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56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56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56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56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56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56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56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560" b="0" i="0" u="none" strike="noStrike" cap="none">
                <a:solidFill>
                  <a:schemeClr val="dk1"/>
                </a:solidFill>
                <a:latin typeface="Arial"/>
                <a:ea typeface="Arial"/>
                <a:cs typeface="Arial"/>
                <a:sym typeface="Arial"/>
              </a:defRPr>
            </a:lvl9pPr>
          </a:lstStyle>
          <a:p>
            <a:endParaRPr/>
          </a:p>
        </p:txBody>
      </p:sp>
      <p:sp>
        <p:nvSpPr>
          <p:cNvPr id="13" name="Google Shape;13;p24"/>
          <p:cNvSpPr txBox="1">
            <a:spLocks noGrp="1"/>
          </p:cNvSpPr>
          <p:nvPr>
            <p:ph type="sldNum" idx="12"/>
          </p:nvPr>
        </p:nvSpPr>
        <p:spPr>
          <a:xfrm>
            <a:off x="15349225" y="8970963"/>
            <a:ext cx="914400" cy="334350"/>
          </a:xfrm>
          <a:prstGeom prst="rect">
            <a:avLst/>
          </a:prstGeom>
          <a:noFill/>
          <a:ln>
            <a:noFill/>
          </a:ln>
        </p:spPr>
        <p:txBody>
          <a:bodyPr spcFirstLastPara="1" wrap="square" lIns="36000" tIns="0" rIns="36000" bIns="54000" anchor="b" anchorCtr="0">
            <a:noAutofit/>
          </a:bodyPr>
          <a:lstStyle>
            <a:lvl1pPr marL="0" marR="0" lvl="0" indent="0" algn="r" rtl="0">
              <a:lnSpc>
                <a:spcPct val="100000"/>
              </a:lnSpc>
              <a:spcBef>
                <a:spcPts val="0"/>
              </a:spcBef>
              <a:buNone/>
              <a:defRPr sz="1400" b="1" i="0" u="none" strike="noStrike" cap="none">
                <a:solidFill>
                  <a:schemeClr val="dk1"/>
                </a:solidFill>
                <a:latin typeface="Arial"/>
                <a:ea typeface="Arial"/>
                <a:cs typeface="Arial"/>
                <a:sym typeface="Arial"/>
              </a:defRPr>
            </a:lvl1pPr>
            <a:lvl2pPr marL="0" marR="0" lvl="1" indent="0" algn="r" rtl="0">
              <a:lnSpc>
                <a:spcPct val="100000"/>
              </a:lnSpc>
              <a:spcBef>
                <a:spcPts val="0"/>
              </a:spcBef>
              <a:buNone/>
              <a:defRPr sz="1400" b="1" i="0" u="none" strike="noStrike" cap="none">
                <a:solidFill>
                  <a:schemeClr val="dk1"/>
                </a:solidFill>
                <a:latin typeface="Arial"/>
                <a:ea typeface="Arial"/>
                <a:cs typeface="Arial"/>
                <a:sym typeface="Arial"/>
              </a:defRPr>
            </a:lvl2pPr>
            <a:lvl3pPr marL="0" marR="0" lvl="2" indent="0" algn="r" rtl="0">
              <a:lnSpc>
                <a:spcPct val="100000"/>
              </a:lnSpc>
              <a:spcBef>
                <a:spcPts val="0"/>
              </a:spcBef>
              <a:buNone/>
              <a:defRPr sz="1400" b="1" i="0" u="none" strike="noStrike" cap="none">
                <a:solidFill>
                  <a:schemeClr val="dk1"/>
                </a:solidFill>
                <a:latin typeface="Arial"/>
                <a:ea typeface="Arial"/>
                <a:cs typeface="Arial"/>
                <a:sym typeface="Arial"/>
              </a:defRPr>
            </a:lvl3pPr>
            <a:lvl4pPr marL="0" marR="0" lvl="3" indent="0" algn="r" rtl="0">
              <a:lnSpc>
                <a:spcPct val="100000"/>
              </a:lnSpc>
              <a:spcBef>
                <a:spcPts val="0"/>
              </a:spcBef>
              <a:buNone/>
              <a:defRPr sz="1400" b="1" i="0" u="none" strike="noStrike" cap="none">
                <a:solidFill>
                  <a:schemeClr val="dk1"/>
                </a:solidFill>
                <a:latin typeface="Arial"/>
                <a:ea typeface="Arial"/>
                <a:cs typeface="Arial"/>
                <a:sym typeface="Arial"/>
              </a:defRPr>
            </a:lvl4pPr>
            <a:lvl5pPr marL="0" marR="0" lvl="4" indent="0" algn="r" rtl="0">
              <a:lnSpc>
                <a:spcPct val="100000"/>
              </a:lnSpc>
              <a:spcBef>
                <a:spcPts val="0"/>
              </a:spcBef>
              <a:buNone/>
              <a:defRPr sz="1400" b="1" i="0" u="none" strike="noStrike" cap="none">
                <a:solidFill>
                  <a:schemeClr val="dk1"/>
                </a:solidFill>
                <a:latin typeface="Arial"/>
                <a:ea typeface="Arial"/>
                <a:cs typeface="Arial"/>
                <a:sym typeface="Arial"/>
              </a:defRPr>
            </a:lvl5pPr>
            <a:lvl6pPr marL="0" marR="0" lvl="5" indent="0" algn="r" rtl="0">
              <a:lnSpc>
                <a:spcPct val="100000"/>
              </a:lnSpc>
              <a:spcBef>
                <a:spcPts val="0"/>
              </a:spcBef>
              <a:buNone/>
              <a:defRPr sz="1400" b="1" i="0" u="none" strike="noStrike" cap="none">
                <a:solidFill>
                  <a:schemeClr val="dk1"/>
                </a:solidFill>
                <a:latin typeface="Arial"/>
                <a:ea typeface="Arial"/>
                <a:cs typeface="Arial"/>
                <a:sym typeface="Arial"/>
              </a:defRPr>
            </a:lvl6pPr>
            <a:lvl7pPr marL="0" marR="0" lvl="6" indent="0" algn="r" rtl="0">
              <a:lnSpc>
                <a:spcPct val="100000"/>
              </a:lnSpc>
              <a:spcBef>
                <a:spcPts val="0"/>
              </a:spcBef>
              <a:buNone/>
              <a:defRPr sz="1400" b="1" i="0" u="none" strike="noStrike" cap="none">
                <a:solidFill>
                  <a:schemeClr val="dk1"/>
                </a:solidFill>
                <a:latin typeface="Arial"/>
                <a:ea typeface="Arial"/>
                <a:cs typeface="Arial"/>
                <a:sym typeface="Arial"/>
              </a:defRPr>
            </a:lvl7pPr>
            <a:lvl8pPr marL="0" marR="0" lvl="7" indent="0" algn="r" rtl="0">
              <a:lnSpc>
                <a:spcPct val="100000"/>
              </a:lnSpc>
              <a:spcBef>
                <a:spcPts val="0"/>
              </a:spcBef>
              <a:buNone/>
              <a:defRPr sz="1400" b="1" i="0" u="none" strike="noStrike" cap="none">
                <a:solidFill>
                  <a:schemeClr val="dk1"/>
                </a:solidFill>
                <a:latin typeface="Arial"/>
                <a:ea typeface="Arial"/>
                <a:cs typeface="Arial"/>
                <a:sym typeface="Arial"/>
              </a:defRPr>
            </a:lvl8pPr>
            <a:lvl9pPr marL="0" marR="0" lvl="8" indent="0" algn="r" rtl="0">
              <a:lnSpc>
                <a:spcPct val="100000"/>
              </a:lnSpc>
              <a:spcBef>
                <a:spcPts val="0"/>
              </a:spcBef>
              <a:buNone/>
              <a:defRPr sz="1400" b="1"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ru-RU"/>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62">
          <p15:clr>
            <a:srgbClr val="F26B43"/>
          </p15:clr>
        </p15:guide>
        <p15:guide id="2" pos="10241">
          <p15:clr>
            <a:srgbClr val="F26B43"/>
          </p15:clr>
        </p15:guide>
        <p15:guide id="3" pos="681">
          <p15:clr>
            <a:srgbClr val="F26B43"/>
          </p15:clr>
        </p15:guide>
        <p15:guide id="4" orient="horz" pos="5347">
          <p15:clr>
            <a:srgbClr val="F26B43"/>
          </p15:clr>
        </p15:guide>
        <p15:guide id="5" orient="horz" pos="5651">
          <p15:clr>
            <a:srgbClr val="F26B43"/>
          </p15:clr>
        </p15:guide>
        <p15:guide id="6" pos="5461">
          <p15:clr>
            <a:srgbClr val="F26B43"/>
          </p15:clr>
        </p15:guide>
        <p15:guide id="7" pos="2059">
          <p15:clr>
            <a:srgbClr val="F26B43"/>
          </p15:clr>
        </p15:guide>
        <p15:guide id="8" pos="1269">
          <p15:clr>
            <a:srgbClr val="F26B43"/>
          </p15:clr>
        </p15:guide>
        <p15:guide id="9" pos="1498">
          <p15:clr>
            <a:srgbClr val="F26B43"/>
          </p15:clr>
        </p15:guide>
        <p15:guide id="10" pos="2308">
          <p15:clr>
            <a:srgbClr val="F26B43"/>
          </p15:clr>
        </p15:guide>
        <p15:guide id="11" pos="2898">
          <p15:clr>
            <a:srgbClr val="F26B43"/>
          </p15:clr>
        </p15:guide>
        <p15:guide id="12" pos="3124">
          <p15:clr>
            <a:srgbClr val="F26B43"/>
          </p15:clr>
        </p15:guide>
        <p15:guide id="13" pos="3714">
          <p15:clr>
            <a:srgbClr val="F26B43"/>
          </p15:clr>
        </p15:guide>
        <p15:guide id="14" pos="3941">
          <p15:clr>
            <a:srgbClr val="F26B43"/>
          </p15:clr>
        </p15:guide>
        <p15:guide id="15" pos="4529">
          <p15:clr>
            <a:srgbClr val="F26B43"/>
          </p15:clr>
        </p15:guide>
        <p15:guide id="16" pos="4758">
          <p15:clr>
            <a:srgbClr val="F26B43"/>
          </p15:clr>
        </p15:guide>
        <p15:guide id="17" pos="5331">
          <p15:clr>
            <a:srgbClr val="F26B43"/>
          </p15:clr>
        </p15:guide>
        <p15:guide id="18" pos="5590">
          <p15:clr>
            <a:srgbClr val="F26B43"/>
          </p15:clr>
        </p15:guide>
        <p15:guide id="19" pos="9655">
          <p15:clr>
            <a:srgbClr val="F26B43"/>
          </p15:clr>
        </p15:guide>
        <p15:guide id="20" pos="9425">
          <p15:clr>
            <a:srgbClr val="F26B43"/>
          </p15:clr>
        </p15:guide>
        <p15:guide id="21" pos="8835">
          <p15:clr>
            <a:srgbClr val="F26B43"/>
          </p15:clr>
        </p15:guide>
        <p15:guide id="22" pos="8606">
          <p15:clr>
            <a:srgbClr val="F26B43"/>
          </p15:clr>
        </p15:guide>
        <p15:guide id="23" pos="8023">
          <p15:clr>
            <a:srgbClr val="F26B43"/>
          </p15:clr>
        </p15:guide>
        <p15:guide id="24" pos="7797">
          <p15:clr>
            <a:srgbClr val="F26B43"/>
          </p15:clr>
        </p15:guide>
        <p15:guide id="25" pos="7207">
          <p15:clr>
            <a:srgbClr val="F26B43"/>
          </p15:clr>
        </p15:guide>
        <p15:guide id="26" pos="6980">
          <p15:clr>
            <a:srgbClr val="F26B43"/>
          </p15:clr>
        </p15:guide>
        <p15:guide id="27" pos="6389">
          <p15:clr>
            <a:srgbClr val="F26B43"/>
          </p15:clr>
        </p15:guide>
        <p15:guide id="28" pos="6163">
          <p15:clr>
            <a:srgbClr val="F26B43"/>
          </p15:clr>
        </p15:guide>
        <p15:guide id="29" orient="horz" pos="1077">
          <p15:clr>
            <a:srgbClr val="F26B43"/>
          </p15:clr>
        </p15:guide>
        <p15:guide id="30" orient="horz" pos="1448">
          <p15:clr>
            <a:srgbClr val="F26B43"/>
          </p15:clr>
        </p15:guide>
        <p15:guide id="31" orient="horz" pos="5861">
          <p15:clr>
            <a:srgbClr val="F26B43"/>
          </p15:clr>
        </p15:guide>
        <p15:guide id="32" pos="1015">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
          <p:cNvSpPr txBox="1">
            <a:spLocks noGrp="1"/>
          </p:cNvSpPr>
          <p:nvPr>
            <p:ph type="ctrTitle"/>
          </p:nvPr>
        </p:nvSpPr>
        <p:spPr>
          <a:xfrm>
            <a:off x="3663950" y="2763077"/>
            <a:ext cx="11298238" cy="3071665"/>
          </a:xfrm>
          <a:prstGeom prst="rect">
            <a:avLst/>
          </a:prstGeom>
          <a:noFill/>
          <a:ln>
            <a:noFill/>
          </a:ln>
        </p:spPr>
        <p:txBody>
          <a:bodyPr spcFirstLastPara="1" wrap="square" lIns="0" tIns="108000" rIns="0" bIns="0" anchor="b" anchorCtr="0">
            <a:noAutofit/>
          </a:bodyPr>
          <a:lstStyle/>
          <a:p>
            <a:pPr marL="0" lvl="0" indent="0" algn="l" rtl="0">
              <a:lnSpc>
                <a:spcPct val="90000"/>
              </a:lnSpc>
              <a:spcBef>
                <a:spcPts val="0"/>
              </a:spcBef>
              <a:spcAft>
                <a:spcPts val="0"/>
              </a:spcAft>
              <a:buClr>
                <a:schemeClr val="dk1"/>
              </a:buClr>
              <a:buSzPts val="8400"/>
              <a:buFont typeface="Arial"/>
              <a:buNone/>
            </a:pPr>
            <a:r>
              <a:rPr lang="ru-RU" sz="6600" dirty="0"/>
              <a:t>ООП</a:t>
            </a:r>
            <a:endParaRPr sz="6600" dirty="0"/>
          </a:p>
        </p:txBody>
      </p:sp>
      <p:sp>
        <p:nvSpPr>
          <p:cNvPr id="182" name="Google Shape;182;p1"/>
          <p:cNvSpPr txBox="1">
            <a:spLocks noGrp="1"/>
          </p:cNvSpPr>
          <p:nvPr>
            <p:ph type="subTitle" idx="1"/>
          </p:nvPr>
        </p:nvSpPr>
        <p:spPr>
          <a:xfrm>
            <a:off x="3733800" y="6223908"/>
            <a:ext cx="11228388" cy="1379974"/>
          </a:xfrm>
          <a:prstGeom prst="rect">
            <a:avLst/>
          </a:prstGeom>
          <a:noFill/>
          <a:ln>
            <a:noFill/>
          </a:ln>
        </p:spPr>
        <p:txBody>
          <a:bodyPr spcFirstLastPara="1" wrap="square" lIns="72000" tIns="0" rIns="0" bIns="0" anchor="t" anchorCtr="0">
            <a:noAutofit/>
          </a:bodyPr>
          <a:lstStyle/>
          <a:p>
            <a:pPr marL="0" lvl="0" indent="0" algn="l" rtl="0">
              <a:lnSpc>
                <a:spcPct val="100000"/>
              </a:lnSpc>
              <a:spcBef>
                <a:spcPts val="0"/>
              </a:spcBef>
              <a:spcAft>
                <a:spcPts val="0"/>
              </a:spcAft>
              <a:buSzPts val="2400"/>
              <a:buFont typeface="Arial"/>
              <a:buNone/>
            </a:pPr>
            <a:r>
              <a:rPr lang="ru-RU" dirty="0" err="1"/>
              <a:t>Якупов</a:t>
            </a:r>
            <a:r>
              <a:rPr lang="ru-RU" dirty="0"/>
              <a:t> Павел</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en-US" dirty="0">
                <a:latin typeface="GT Eesti Pro Display Light" pitchFamily="2" charset="0"/>
              </a:rPr>
              <a:t> </a:t>
            </a:r>
            <a:r>
              <a:rPr lang="ru-RU" dirty="0">
                <a:latin typeface="GT Eesti Pro Display Light" pitchFamily="2" charset="0"/>
              </a:rPr>
              <a:t>ООП непосредственно в </a:t>
            </a:r>
            <a:r>
              <a:rPr lang="en-US" dirty="0">
                <a:latin typeface="GT Eesti Pro Display Light" pitchFamily="2" charset="0"/>
              </a:rPr>
              <a:t>Python</a:t>
            </a:r>
            <a:endParaRPr lang="ru-RU" dirty="0">
              <a:latin typeface="GT Eesti Pro Display Light" pitchFamily="2" charset="0"/>
            </a:endParaRP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10</a:t>
            </a:fld>
            <a:endParaRPr lang="ru-RU"/>
          </a:p>
        </p:txBody>
      </p:sp>
      <p:sp>
        <p:nvSpPr>
          <p:cNvPr id="4" name="Прямоугольник 3">
            <a:extLst>
              <a:ext uri="{FF2B5EF4-FFF2-40B4-BE49-F238E27FC236}">
                <a16:creationId xmlns:a16="http://schemas.microsoft.com/office/drawing/2014/main" id="{FECC3CE3-66E7-7149-853A-93E22987A64A}"/>
              </a:ext>
            </a:extLst>
          </p:cNvPr>
          <p:cNvSpPr/>
          <p:nvPr/>
        </p:nvSpPr>
        <p:spPr>
          <a:xfrm>
            <a:off x="1400894" y="1543010"/>
            <a:ext cx="14862731" cy="6665992"/>
          </a:xfrm>
          <a:prstGeom prst="rect">
            <a:avLst/>
          </a:prstGeom>
        </p:spPr>
        <p:txBody>
          <a:bodyPr wrap="square">
            <a:spAutoFit/>
          </a:bodyPr>
          <a:lstStyle/>
          <a:p>
            <a:pPr fontAlgn="base">
              <a:lnSpc>
                <a:spcPct val="150000"/>
              </a:lnSpc>
            </a:pPr>
            <a:r>
              <a:rPr lang="ru-RU" sz="3200" dirty="0">
                <a:latin typeface="GT Eesti Pro Display Light" pitchFamily="2" charset="0"/>
              </a:rPr>
              <a:t>Объявление класса начинается с ключевого слова </a:t>
            </a:r>
            <a:r>
              <a:rPr lang="en-US" sz="3200" dirty="0">
                <a:latin typeface="GT Eesti Pro Display Light" pitchFamily="2" charset="0"/>
              </a:rPr>
              <a:t>class</a:t>
            </a:r>
            <a:r>
              <a:rPr lang="ru-RU" sz="3200" dirty="0">
                <a:latin typeface="GT Eesti Pro Display Light" pitchFamily="2" charset="0"/>
              </a:rPr>
              <a:t>, после которого следует указанное программистом имя класса</a:t>
            </a:r>
            <a:r>
              <a:rPr lang="en-US" sz="3200" dirty="0">
                <a:latin typeface="GT Eesti Pro Display Light" pitchFamily="2" charset="0"/>
              </a:rPr>
              <a:t> </a:t>
            </a:r>
            <a:r>
              <a:rPr lang="ru-RU" sz="3200" dirty="0">
                <a:latin typeface="GT Eesti Pro Display Light" pitchFamily="2" charset="0"/>
              </a:rPr>
              <a:t>(при выборе имени придерживаются обычных правил наименований переменных и функций, но имя класса традиционно начинается с Заглавной буквы): </a:t>
            </a:r>
          </a:p>
          <a:p>
            <a:pPr fontAlgn="base">
              <a:lnSpc>
                <a:spcPct val="150000"/>
              </a:lnSpc>
            </a:pPr>
            <a:endParaRPr lang="ru-RU" sz="3200" b="1" dirty="0">
              <a:latin typeface="GT Eesti Pro Display Light" pitchFamily="2" charset="0"/>
            </a:endParaRPr>
          </a:p>
          <a:p>
            <a:pPr fontAlgn="base">
              <a:lnSpc>
                <a:spcPct val="150000"/>
              </a:lnSpc>
            </a:pPr>
            <a:r>
              <a:rPr lang="en-US" sz="3200" dirty="0">
                <a:latin typeface="JetBrains Mono" panose="020B0509020102050004" pitchFamily="49" charset="0"/>
              </a:rPr>
              <a:t>class </a:t>
            </a:r>
            <a:r>
              <a:rPr lang="en-US" sz="3200" dirty="0" err="1">
                <a:latin typeface="JetBrains Mono" panose="020B0509020102050004" pitchFamily="49" charset="0"/>
              </a:rPr>
              <a:t>ClassName</a:t>
            </a:r>
            <a:r>
              <a:rPr lang="en-US" sz="3200" dirty="0">
                <a:latin typeface="JetBrains Mono" panose="020B0509020102050004" pitchFamily="49" charset="0"/>
              </a:rPr>
              <a:t>:</a:t>
            </a:r>
            <a:endParaRPr lang="ru-RU" sz="3200" dirty="0">
              <a:latin typeface="JetBrains Mono" panose="020B0509020102050004" pitchFamily="49" charset="0"/>
            </a:endParaRPr>
          </a:p>
          <a:p>
            <a:pPr fontAlgn="base">
              <a:lnSpc>
                <a:spcPct val="150000"/>
              </a:lnSpc>
            </a:pPr>
            <a:r>
              <a:rPr lang="ru-RU" sz="3200" dirty="0">
                <a:latin typeface="JetBrains Mono" panose="020B0509020102050004" pitchFamily="49" charset="0"/>
              </a:rPr>
              <a:t>	</a:t>
            </a:r>
            <a:r>
              <a:rPr lang="en-US" sz="3200" dirty="0">
                <a:latin typeface="JetBrains Mono" panose="020B0509020102050004" pitchFamily="49" charset="0"/>
              </a:rPr>
              <a:t>’’’ </a:t>
            </a:r>
            <a:r>
              <a:rPr lang="ru-RU" sz="3200" i="1" dirty="0">
                <a:latin typeface="JetBrains Mono" panose="020B0509020102050004" pitchFamily="49" charset="0"/>
              </a:rPr>
              <a:t>строка документации </a:t>
            </a:r>
            <a:r>
              <a:rPr lang="en-US" sz="3200" dirty="0">
                <a:latin typeface="JetBrains Mono" panose="020B0509020102050004" pitchFamily="49" charset="0"/>
              </a:rPr>
              <a:t>‘’’</a:t>
            </a:r>
          </a:p>
          <a:p>
            <a:pPr fontAlgn="base">
              <a:lnSpc>
                <a:spcPct val="150000"/>
              </a:lnSpc>
            </a:pPr>
            <a:r>
              <a:rPr lang="en-US" sz="3200" dirty="0">
                <a:latin typeface="JetBrains Mono" panose="020B0509020102050004" pitchFamily="49" charset="0"/>
              </a:rPr>
              <a:t>	</a:t>
            </a:r>
            <a:r>
              <a:rPr lang="ru-RU" sz="3200" dirty="0">
                <a:latin typeface="JetBrains Mono" panose="020B0509020102050004" pitchFamily="49" charset="0"/>
              </a:rPr>
              <a:t>объявление переменных класса</a:t>
            </a:r>
          </a:p>
          <a:p>
            <a:pPr fontAlgn="base">
              <a:lnSpc>
                <a:spcPct val="150000"/>
              </a:lnSpc>
            </a:pPr>
            <a:r>
              <a:rPr lang="ru-RU" sz="3200" dirty="0">
                <a:latin typeface="JetBrains Mono" panose="020B0509020102050004" pitchFamily="49" charset="0"/>
              </a:rPr>
              <a:t>	объявление методов  класса</a:t>
            </a:r>
          </a:p>
        </p:txBody>
      </p:sp>
      <p:pic>
        <p:nvPicPr>
          <p:cNvPr id="7" name="Рисунок 6">
            <a:extLst>
              <a:ext uri="{FF2B5EF4-FFF2-40B4-BE49-F238E27FC236}">
                <a16:creationId xmlns:a16="http://schemas.microsoft.com/office/drawing/2014/main" id="{C888588C-2536-3F4B-A0D9-8720A37FB4F7}"/>
              </a:ext>
            </a:extLst>
          </p:cNvPr>
          <p:cNvPicPr>
            <a:picLocks noChangeAspect="1"/>
          </p:cNvPicPr>
          <p:nvPr/>
        </p:nvPicPr>
        <p:blipFill>
          <a:blip r:embed="rId2"/>
          <a:stretch>
            <a:fillRect/>
          </a:stretch>
        </p:blipFill>
        <p:spPr>
          <a:xfrm>
            <a:off x="14889886" y="6497367"/>
            <a:ext cx="2092616" cy="2092616"/>
          </a:xfrm>
          <a:prstGeom prst="rect">
            <a:avLst/>
          </a:prstGeom>
        </p:spPr>
      </p:pic>
    </p:spTree>
    <p:extLst>
      <p:ext uri="{BB962C8B-B14F-4D97-AF65-F5344CB8AC3E}">
        <p14:creationId xmlns:p14="http://schemas.microsoft.com/office/powerpoint/2010/main" val="130752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ООП непосредственно в </a:t>
            </a:r>
            <a:r>
              <a:rPr lang="en-US" dirty="0">
                <a:latin typeface="GT Eesti Pro Display Light" pitchFamily="2" charset="0"/>
              </a:rPr>
              <a:t>Python</a:t>
            </a:r>
            <a:endParaRPr lang="ru-RU" dirty="0">
              <a:latin typeface="GT Eesti Pro Display Light" pitchFamily="2" charset="0"/>
            </a:endParaRP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11</a:t>
            </a:fld>
            <a:endParaRPr lang="ru-RU"/>
          </a:p>
        </p:txBody>
      </p:sp>
      <p:sp>
        <p:nvSpPr>
          <p:cNvPr id="4" name="Прямоугольник 3">
            <a:extLst>
              <a:ext uri="{FF2B5EF4-FFF2-40B4-BE49-F238E27FC236}">
                <a16:creationId xmlns:a16="http://schemas.microsoft.com/office/drawing/2014/main" id="{FECC3CE3-66E7-7149-853A-93E22987A64A}"/>
              </a:ext>
            </a:extLst>
          </p:cNvPr>
          <p:cNvSpPr/>
          <p:nvPr/>
        </p:nvSpPr>
        <p:spPr>
          <a:xfrm>
            <a:off x="1400893" y="1709737"/>
            <a:ext cx="14862731" cy="6490623"/>
          </a:xfrm>
          <a:prstGeom prst="rect">
            <a:avLst/>
          </a:prstGeom>
        </p:spPr>
        <p:txBody>
          <a:bodyPr wrap="square">
            <a:spAutoFit/>
          </a:bodyPr>
          <a:lstStyle/>
          <a:p>
            <a:pPr fontAlgn="base">
              <a:lnSpc>
                <a:spcPct val="150000"/>
              </a:lnSpc>
            </a:pPr>
            <a:r>
              <a:rPr lang="ru-RU" sz="2800" dirty="0">
                <a:latin typeface="GT Eesti Pro Display Light" pitchFamily="2" charset="0"/>
              </a:rPr>
              <a:t>Объявление класса, в котором определяются его атрибуты и методы, является образцом, из которого могут быть произведены рабочие копии( экземпляры) класса.</a:t>
            </a:r>
          </a:p>
          <a:p>
            <a:pPr fontAlgn="base">
              <a:lnSpc>
                <a:spcPct val="150000"/>
              </a:lnSpc>
            </a:pPr>
            <a:r>
              <a:rPr lang="ru-RU" sz="2800" dirty="0">
                <a:latin typeface="GT Eesti Pro Display Light" pitchFamily="2" charset="0"/>
              </a:rPr>
              <a:t>Все переменные, которые объявлены внутри определения методов, известны как переменные экземпляра и доступны только локально в том методе, в котором они были объявлены – к ним нельзя обратиться извне структуры класса. </a:t>
            </a:r>
            <a:r>
              <a:rPr lang="en-US" sz="2800" dirty="0">
                <a:latin typeface="GT Eesti Pro Display Light" pitchFamily="2" charset="0"/>
              </a:rPr>
              <a:t> </a:t>
            </a:r>
            <a:endParaRPr lang="ru-RU" sz="2800" dirty="0">
              <a:latin typeface="GT Eesti Pro Display Light" pitchFamily="2" charset="0"/>
            </a:endParaRPr>
          </a:p>
          <a:p>
            <a:pPr fontAlgn="base">
              <a:lnSpc>
                <a:spcPct val="150000"/>
              </a:lnSpc>
            </a:pPr>
            <a:r>
              <a:rPr lang="ru-RU" sz="2800" dirty="0">
                <a:latin typeface="GT Eesti Pro Display Light" pitchFamily="2" charset="0"/>
              </a:rPr>
              <a:t>Как правило, переменные экземпляра содержат данные, которые передаются вызывающим оператором во время создания экземпляра класса. Поскольку эти данные доступны только локально (для внутреннего пользования) они фактически скрыты от остальной части программы. Такой прием называется инкапсуляцией данных, и он гарантирует, что данные надежно спрятаны только внутри класса (первый столп ООП)</a:t>
            </a:r>
          </a:p>
        </p:txBody>
      </p:sp>
      <p:pic>
        <p:nvPicPr>
          <p:cNvPr id="5" name="Рисунок 4">
            <a:extLst>
              <a:ext uri="{FF2B5EF4-FFF2-40B4-BE49-F238E27FC236}">
                <a16:creationId xmlns:a16="http://schemas.microsoft.com/office/drawing/2014/main" id="{47840382-D31A-4844-8096-EDB31315A100}"/>
              </a:ext>
            </a:extLst>
          </p:cNvPr>
          <p:cNvPicPr>
            <a:picLocks noChangeAspect="1"/>
          </p:cNvPicPr>
          <p:nvPr/>
        </p:nvPicPr>
        <p:blipFill>
          <a:blip r:embed="rId2"/>
          <a:stretch>
            <a:fillRect/>
          </a:stretch>
        </p:blipFill>
        <p:spPr>
          <a:xfrm>
            <a:off x="15948936" y="7565867"/>
            <a:ext cx="1268985" cy="1268985"/>
          </a:xfrm>
          <a:prstGeom prst="rect">
            <a:avLst/>
          </a:prstGeom>
        </p:spPr>
      </p:pic>
    </p:spTree>
    <p:extLst>
      <p:ext uri="{BB962C8B-B14F-4D97-AF65-F5344CB8AC3E}">
        <p14:creationId xmlns:p14="http://schemas.microsoft.com/office/powerpoint/2010/main" val="2716149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ООП непосредственно в </a:t>
            </a:r>
            <a:r>
              <a:rPr lang="en-US" dirty="0">
                <a:latin typeface="GT Eesti Pro Display Light" pitchFamily="2" charset="0"/>
              </a:rPr>
              <a:t>Python</a:t>
            </a:r>
            <a:endParaRPr lang="ru-RU" dirty="0">
              <a:latin typeface="GT Eesti Pro Display Light" pitchFamily="2" charset="0"/>
            </a:endParaRP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12</a:t>
            </a:fld>
            <a:endParaRPr lang="ru-RU"/>
          </a:p>
        </p:txBody>
      </p:sp>
      <p:sp>
        <p:nvSpPr>
          <p:cNvPr id="4" name="Прямоугольник 3">
            <a:extLst>
              <a:ext uri="{FF2B5EF4-FFF2-40B4-BE49-F238E27FC236}">
                <a16:creationId xmlns:a16="http://schemas.microsoft.com/office/drawing/2014/main" id="{FECC3CE3-66E7-7149-853A-93E22987A64A}"/>
              </a:ext>
            </a:extLst>
          </p:cNvPr>
          <p:cNvSpPr/>
          <p:nvPr/>
        </p:nvSpPr>
        <p:spPr>
          <a:xfrm>
            <a:off x="1400893" y="1709737"/>
            <a:ext cx="14862731" cy="5197961"/>
          </a:xfrm>
          <a:prstGeom prst="rect">
            <a:avLst/>
          </a:prstGeom>
        </p:spPr>
        <p:txBody>
          <a:bodyPr wrap="square">
            <a:spAutoFit/>
          </a:bodyPr>
          <a:lstStyle/>
          <a:p>
            <a:pPr fontAlgn="base">
              <a:lnSpc>
                <a:spcPct val="150000"/>
              </a:lnSpc>
            </a:pPr>
            <a:r>
              <a:rPr lang="ru-RU" sz="2800" dirty="0">
                <a:latin typeface="GT Eesti Pro Display Light" pitchFamily="2" charset="0"/>
              </a:rPr>
              <a:t>Ко всем свойствам класса можно обратиться локально, используя точечную запись с префиксом </a:t>
            </a:r>
            <a:r>
              <a:rPr lang="en-US" sz="2800" dirty="0">
                <a:latin typeface="GT Eesti Pro Display Light" pitchFamily="2" charset="0"/>
              </a:rPr>
              <a:t>self</a:t>
            </a:r>
            <a:r>
              <a:rPr lang="ru-RU" sz="2800" dirty="0">
                <a:latin typeface="GT Eesti Pro Display Light" pitchFamily="2" charset="0"/>
              </a:rPr>
              <a:t>, например, атрибут с именем </a:t>
            </a:r>
            <a:r>
              <a:rPr lang="en-US" sz="2800" dirty="0">
                <a:latin typeface="GT Eesti Pro Display Light" pitchFamily="2" charset="0"/>
              </a:rPr>
              <a:t>name </a:t>
            </a:r>
            <a:r>
              <a:rPr lang="ru-RU" sz="2800" dirty="0">
                <a:latin typeface="GT Eesti Pro Display Light" pitchFamily="2" charset="0"/>
              </a:rPr>
              <a:t>можно записать следующим образом</a:t>
            </a:r>
            <a:r>
              <a:rPr lang="en-US" sz="2800" dirty="0">
                <a:latin typeface="GT Eesti Pro Display Light" pitchFamily="2" charset="0"/>
              </a:rPr>
              <a:t> </a:t>
            </a:r>
            <a:r>
              <a:rPr lang="en-US" sz="2800" dirty="0" err="1">
                <a:latin typeface="GT Eesti Pro Display Light" pitchFamily="2" charset="0"/>
              </a:rPr>
              <a:t>self.name</a:t>
            </a:r>
            <a:r>
              <a:rPr lang="ru-RU" sz="2800" dirty="0">
                <a:latin typeface="GT Eesti Pro Display Light" pitchFamily="2" charset="0"/>
              </a:rPr>
              <a:t>. Кроме того, все определения методов должны содержать  </a:t>
            </a:r>
            <a:r>
              <a:rPr lang="en-US" sz="2800" dirty="0">
                <a:latin typeface="GT Eesti Pro Display Light" pitchFamily="2" charset="0"/>
              </a:rPr>
              <a:t>self </a:t>
            </a:r>
            <a:r>
              <a:rPr lang="ru-RU" sz="2800" dirty="0">
                <a:latin typeface="GT Eesti Pro Display Light" pitchFamily="2" charset="0"/>
              </a:rPr>
              <a:t>в качестве первого аргумента. </a:t>
            </a:r>
          </a:p>
          <a:p>
            <a:pPr fontAlgn="base">
              <a:lnSpc>
                <a:spcPct val="150000"/>
              </a:lnSpc>
            </a:pPr>
            <a:r>
              <a:rPr lang="ru-RU" sz="2800" dirty="0">
                <a:latin typeface="GT Eesti Pro Display Light" pitchFamily="2" charset="0"/>
              </a:rPr>
              <a:t>Так же при создании экземпляра класса автоматически вызывается специальный метод </a:t>
            </a:r>
            <a:r>
              <a:rPr lang="en-US" sz="2800" dirty="0">
                <a:latin typeface="GT Eesti Pro Display Light" pitchFamily="2" charset="0"/>
              </a:rPr>
              <a:t>__</a:t>
            </a:r>
            <a:r>
              <a:rPr lang="en-US" sz="2800" dirty="0" err="1">
                <a:latin typeface="GT Eesti Pro Display Light" pitchFamily="2" charset="0"/>
              </a:rPr>
              <a:t>init</a:t>
            </a:r>
            <a:r>
              <a:rPr lang="en-US" sz="2800" dirty="0">
                <a:latin typeface="GT Eesti Pro Display Light" pitchFamily="2" charset="0"/>
              </a:rPr>
              <a:t>__(self)</a:t>
            </a:r>
            <a:r>
              <a:rPr lang="ru-RU" sz="2800" dirty="0">
                <a:latin typeface="GT Eesti Pro Display Light" pitchFamily="2" charset="0"/>
              </a:rPr>
              <a:t>. Если необходимо передать еще значения для инициализации его атрибутов, то в скобки могут быть добавлены необходимые аргументы. </a:t>
            </a:r>
          </a:p>
          <a:p>
            <a:pPr fontAlgn="base">
              <a:lnSpc>
                <a:spcPct val="150000"/>
              </a:lnSpc>
            </a:pPr>
            <a:r>
              <a:rPr lang="ru-RU" sz="2800" dirty="0">
                <a:latin typeface="GT Eesti Pro Display Light" pitchFamily="2" charset="0"/>
              </a:rPr>
              <a:t>Давайте попробуем создать класс, к примеру, автомобиля: </a:t>
            </a:r>
          </a:p>
        </p:txBody>
      </p:sp>
      <p:pic>
        <p:nvPicPr>
          <p:cNvPr id="5" name="Рисунок 4">
            <a:extLst>
              <a:ext uri="{FF2B5EF4-FFF2-40B4-BE49-F238E27FC236}">
                <a16:creationId xmlns:a16="http://schemas.microsoft.com/office/drawing/2014/main" id="{0DA691BE-974E-454F-AE95-06417964C980}"/>
              </a:ext>
            </a:extLst>
          </p:cNvPr>
          <p:cNvPicPr>
            <a:picLocks noChangeAspect="1"/>
          </p:cNvPicPr>
          <p:nvPr/>
        </p:nvPicPr>
        <p:blipFill>
          <a:blip r:embed="rId2"/>
          <a:stretch>
            <a:fillRect/>
          </a:stretch>
        </p:blipFill>
        <p:spPr>
          <a:xfrm>
            <a:off x="14889887" y="6630098"/>
            <a:ext cx="2092616" cy="2092616"/>
          </a:xfrm>
          <a:prstGeom prst="rect">
            <a:avLst/>
          </a:prstGeom>
        </p:spPr>
      </p:pic>
    </p:spTree>
    <p:extLst>
      <p:ext uri="{BB962C8B-B14F-4D97-AF65-F5344CB8AC3E}">
        <p14:creationId xmlns:p14="http://schemas.microsoft.com/office/powerpoint/2010/main" val="15564319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Пример просто класса в </a:t>
            </a:r>
            <a:r>
              <a:rPr lang="en-US" dirty="0">
                <a:latin typeface="GT Eesti Pro Display Light" pitchFamily="2" charset="0"/>
              </a:rPr>
              <a:t>Python</a:t>
            </a:r>
            <a:br>
              <a:rPr lang="en-US" dirty="0">
                <a:latin typeface="GT Eesti Pro Display Light" pitchFamily="2" charset="0"/>
              </a:rPr>
            </a:br>
            <a:endParaRPr lang="ru-RU" dirty="0">
              <a:latin typeface="GT Eesti Pro Display Light" pitchFamily="2" charset="0"/>
            </a:endParaRP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13</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7478970"/>
          </a:xfrm>
          <a:prstGeom prst="rect">
            <a:avLst/>
          </a:prstGeom>
        </p:spPr>
        <p:txBody>
          <a:bodyPr wrap="square">
            <a:spAutoFit/>
          </a:bodyPr>
          <a:lstStyle/>
          <a:p>
            <a:r>
              <a:rPr lang="en" sz="3200" dirty="0">
                <a:solidFill>
                  <a:srgbClr val="000080"/>
                </a:solidFill>
                <a:latin typeface="JetBrains Mono" panose="020B0509020102050004" pitchFamily="49" charset="0"/>
              </a:rPr>
              <a:t>class </a:t>
            </a:r>
            <a:r>
              <a:rPr lang="en" sz="3200" dirty="0">
                <a:latin typeface="JetBrains Mono" panose="020B0509020102050004" pitchFamily="49" charset="0"/>
              </a:rPr>
              <a:t>Car:</a:t>
            </a:r>
            <a:br>
              <a:rPr lang="en" sz="3200" dirty="0">
                <a:latin typeface="JetBrains Mono" panose="020B0509020102050004" pitchFamily="49" charset="0"/>
              </a:rPr>
            </a:br>
            <a:r>
              <a:rPr lang="en" sz="3200" dirty="0">
                <a:latin typeface="JetBrains Mono" panose="020B0509020102050004" pitchFamily="49" charset="0"/>
              </a:rPr>
              <a:t>    </a:t>
            </a:r>
            <a:r>
              <a:rPr lang="en" sz="3200" dirty="0">
                <a:solidFill>
                  <a:srgbClr val="808080"/>
                </a:solidFill>
                <a:latin typeface="JetBrains Mono" panose="020B0509020102050004" pitchFamily="49" charset="0"/>
              </a:rPr>
              <a:t>"""</a:t>
            </a:r>
            <a:r>
              <a:rPr lang="ru-RU" sz="3200" dirty="0">
                <a:solidFill>
                  <a:srgbClr val="808080"/>
                </a:solidFill>
                <a:latin typeface="JetBrains Mono" panose="020B0509020102050004" pitchFamily="49" charset="0"/>
              </a:rPr>
              <a:t>Базовый класс автомобиля"""</a:t>
            </a:r>
            <a:br>
              <a:rPr lang="ru-RU" sz="3200" dirty="0">
                <a:solidFill>
                  <a:srgbClr val="808080"/>
                </a:solidFill>
                <a:latin typeface="JetBrains Mono" panose="020B0509020102050004" pitchFamily="49" charset="0"/>
              </a:rPr>
            </a:br>
            <a:r>
              <a:rPr lang="ru-RU" sz="3200" dirty="0">
                <a:solidFill>
                  <a:srgbClr val="808080"/>
                </a:solidFill>
                <a:latin typeface="JetBrains Mono" panose="020B0509020102050004" pitchFamily="49" charset="0"/>
              </a:rPr>
              <a:t>    </a:t>
            </a:r>
            <a:r>
              <a:rPr lang="en" sz="3200" dirty="0">
                <a:solidFill>
                  <a:srgbClr val="000080"/>
                </a:solidFill>
                <a:latin typeface="JetBrains Mono" panose="020B0509020102050004" pitchFamily="49" charset="0"/>
              </a:rPr>
              <a:t>def </a:t>
            </a:r>
            <a:r>
              <a:rPr lang="en" sz="3200" dirty="0">
                <a:solidFill>
                  <a:srgbClr val="B200B2"/>
                </a:solidFill>
                <a:latin typeface="JetBrains Mono" panose="020B0509020102050004" pitchFamily="49" charset="0"/>
              </a:rPr>
              <a:t>__</a:t>
            </a:r>
            <a:r>
              <a:rPr lang="en" sz="3200" dirty="0" err="1">
                <a:solidFill>
                  <a:srgbClr val="B200B2"/>
                </a:solidFill>
                <a:latin typeface="JetBrains Mono" panose="020B0509020102050004" pitchFamily="49" charset="0"/>
              </a:rPr>
              <a:t>init</a:t>
            </a:r>
            <a:r>
              <a:rPr lang="en" sz="3200" dirty="0">
                <a:solidFill>
                  <a:srgbClr val="B200B2"/>
                </a:solidFill>
                <a:latin typeface="JetBrains Mono" panose="020B0509020102050004" pitchFamily="49" charset="0"/>
              </a:rPr>
              <a:t>__</a:t>
            </a:r>
            <a:r>
              <a:rPr lang="en" sz="3200" dirty="0">
                <a:latin typeface="JetBrains Mono" panose="020B0509020102050004" pitchFamily="49" charset="0"/>
              </a:rPr>
              <a:t>(</a:t>
            </a:r>
            <a:r>
              <a:rPr lang="en" sz="3200" dirty="0">
                <a:solidFill>
                  <a:srgbClr val="94558D"/>
                </a:solidFill>
                <a:latin typeface="JetBrains Mono" panose="020B0509020102050004" pitchFamily="49" charset="0"/>
              </a:rPr>
              <a:t>self</a:t>
            </a:r>
            <a:r>
              <a:rPr lang="en" sz="3200" dirty="0">
                <a:latin typeface="JetBrains Mono" panose="020B0509020102050004" pitchFamily="49" charset="0"/>
              </a:rPr>
              <a:t>, </a:t>
            </a:r>
            <a:r>
              <a:rPr lang="en" sz="3200" dirty="0" err="1">
                <a:latin typeface="JetBrains Mono" panose="020B0509020102050004" pitchFamily="49" charset="0"/>
              </a:rPr>
              <a:t>marka</a:t>
            </a:r>
            <a:r>
              <a:rPr lang="en" sz="3200" dirty="0">
                <a:latin typeface="JetBrains Mono" panose="020B0509020102050004" pitchFamily="49" charset="0"/>
              </a:rPr>
              <a:t>, speed):</a:t>
            </a:r>
            <a:br>
              <a:rPr lang="en" sz="3200" dirty="0">
                <a:latin typeface="JetBrains Mono" panose="020B0509020102050004" pitchFamily="49" charset="0"/>
              </a:rPr>
            </a:br>
            <a:r>
              <a:rPr lang="en" sz="3200" dirty="0">
                <a:latin typeface="JetBrains Mono" panose="020B0509020102050004" pitchFamily="49" charset="0"/>
              </a:rPr>
              <a:t>        </a:t>
            </a:r>
            <a:r>
              <a:rPr lang="en" sz="3200" dirty="0">
                <a:solidFill>
                  <a:srgbClr val="808080"/>
                </a:solidFill>
                <a:latin typeface="JetBrains Mono" panose="020B0509020102050004" pitchFamily="49" charset="0"/>
              </a:rPr>
              <a:t>""" </a:t>
            </a:r>
            <a:r>
              <a:rPr lang="ru-RU" sz="3200" dirty="0">
                <a:solidFill>
                  <a:srgbClr val="808080"/>
                </a:solidFill>
                <a:latin typeface="JetBrains Mono" panose="020B0509020102050004" pitchFamily="49" charset="0"/>
              </a:rPr>
              <a:t>инициализирует атрибуты марки и скорости автомобиля"""</a:t>
            </a:r>
            <a:br>
              <a:rPr lang="ru-RU" sz="3200" dirty="0">
                <a:solidFill>
                  <a:srgbClr val="808080"/>
                </a:solidFill>
                <a:latin typeface="JetBrains Mono" panose="020B0509020102050004" pitchFamily="49" charset="0"/>
              </a:rPr>
            </a:br>
            <a:r>
              <a:rPr lang="ru-RU" sz="3200" dirty="0">
                <a:solidFill>
                  <a:srgbClr val="808080"/>
                </a:solidFill>
                <a:latin typeface="JetBrains Mono" panose="020B0509020102050004" pitchFamily="49" charset="0"/>
              </a:rPr>
              <a:t>        </a:t>
            </a:r>
            <a:r>
              <a:rPr lang="en" sz="3200" dirty="0" err="1">
                <a:solidFill>
                  <a:srgbClr val="94558D"/>
                </a:solidFill>
                <a:latin typeface="JetBrains Mono" panose="020B0509020102050004" pitchFamily="49" charset="0"/>
              </a:rPr>
              <a:t>self</a:t>
            </a:r>
            <a:r>
              <a:rPr lang="en" sz="3200" dirty="0" err="1">
                <a:latin typeface="JetBrains Mono" panose="020B0509020102050004" pitchFamily="49" charset="0"/>
              </a:rPr>
              <a:t>.marka</a:t>
            </a:r>
            <a:r>
              <a:rPr lang="en" sz="3200" dirty="0">
                <a:latin typeface="JetBrains Mono" panose="020B0509020102050004" pitchFamily="49" charset="0"/>
              </a:rPr>
              <a:t> = </a:t>
            </a:r>
            <a:r>
              <a:rPr lang="en" sz="3200" dirty="0" err="1">
                <a:latin typeface="JetBrains Mono" panose="020B0509020102050004" pitchFamily="49" charset="0"/>
              </a:rPr>
              <a:t>marka</a:t>
            </a:r>
            <a:br>
              <a:rPr lang="en" sz="3200" dirty="0">
                <a:latin typeface="JetBrains Mono" panose="020B0509020102050004" pitchFamily="49" charset="0"/>
              </a:rPr>
            </a:br>
            <a:r>
              <a:rPr lang="en" sz="3200" dirty="0">
                <a:latin typeface="JetBrains Mono" panose="020B0509020102050004" pitchFamily="49" charset="0"/>
              </a:rPr>
              <a:t>        </a:t>
            </a:r>
            <a:r>
              <a:rPr lang="en" sz="3200" dirty="0" err="1">
                <a:solidFill>
                  <a:srgbClr val="94558D"/>
                </a:solidFill>
                <a:latin typeface="JetBrains Mono" panose="020B0509020102050004" pitchFamily="49" charset="0"/>
              </a:rPr>
              <a:t>self</a:t>
            </a:r>
            <a:r>
              <a:rPr lang="en" sz="3200" dirty="0" err="1">
                <a:latin typeface="JetBrains Mono" panose="020B0509020102050004" pitchFamily="49" charset="0"/>
              </a:rPr>
              <a:t>.speed</a:t>
            </a:r>
            <a:r>
              <a:rPr lang="en" sz="3200" dirty="0">
                <a:latin typeface="JetBrains Mono" panose="020B0509020102050004" pitchFamily="49" charset="0"/>
              </a:rPr>
              <a:t> = speed</a:t>
            </a:r>
            <a:br>
              <a:rPr lang="en" sz="3200" dirty="0">
                <a:latin typeface="JetBrains Mono" panose="020B0509020102050004" pitchFamily="49" charset="0"/>
              </a:rPr>
            </a:br>
            <a:r>
              <a:rPr lang="en" sz="3200" dirty="0">
                <a:latin typeface="JetBrains Mono" panose="020B0509020102050004" pitchFamily="49" charset="0"/>
              </a:rPr>
              <a:t>    </a:t>
            </a:r>
            <a:r>
              <a:rPr lang="en" sz="3200" dirty="0">
                <a:solidFill>
                  <a:srgbClr val="000080"/>
                </a:solidFill>
                <a:latin typeface="JetBrains Mono" panose="020B0509020102050004" pitchFamily="49" charset="0"/>
              </a:rPr>
              <a:t>def </a:t>
            </a:r>
            <a:r>
              <a:rPr lang="en" sz="3200" dirty="0" err="1">
                <a:latin typeface="JetBrains Mono" panose="020B0509020102050004" pitchFamily="49" charset="0"/>
              </a:rPr>
              <a:t>car_ride</a:t>
            </a:r>
            <a:r>
              <a:rPr lang="en" sz="3200" dirty="0">
                <a:latin typeface="JetBrains Mono" panose="020B0509020102050004" pitchFamily="49" charset="0"/>
              </a:rPr>
              <a:t>(</a:t>
            </a:r>
            <a:r>
              <a:rPr lang="en" sz="3200" dirty="0">
                <a:solidFill>
                  <a:srgbClr val="94558D"/>
                </a:solidFill>
                <a:latin typeface="JetBrains Mono" panose="020B0509020102050004" pitchFamily="49" charset="0"/>
              </a:rPr>
              <a:t>self</a:t>
            </a:r>
            <a:r>
              <a:rPr lang="en" sz="3200" dirty="0">
                <a:latin typeface="JetBrains Mono" panose="020B0509020102050004" pitchFamily="49" charset="0"/>
              </a:rPr>
              <a:t>):</a:t>
            </a:r>
            <a:br>
              <a:rPr lang="en" sz="3200" dirty="0">
                <a:latin typeface="JetBrains Mono" panose="020B0509020102050004" pitchFamily="49" charset="0"/>
              </a:rPr>
            </a:br>
            <a:r>
              <a:rPr lang="en" sz="3200" dirty="0">
                <a:latin typeface="JetBrains Mono" panose="020B0509020102050004" pitchFamily="49" charset="0"/>
              </a:rPr>
              <a:t>        </a:t>
            </a:r>
            <a:r>
              <a:rPr lang="en" sz="3200" dirty="0">
                <a:solidFill>
                  <a:srgbClr val="000080"/>
                </a:solidFill>
                <a:latin typeface="JetBrains Mono" panose="020B0509020102050004" pitchFamily="49" charset="0"/>
              </a:rPr>
              <a:t>return </a:t>
            </a:r>
            <a:r>
              <a:rPr lang="en" sz="3200" dirty="0">
                <a:solidFill>
                  <a:srgbClr val="008080"/>
                </a:solidFill>
                <a:latin typeface="JetBrains Mono" panose="020B0509020102050004" pitchFamily="49" charset="0"/>
              </a:rPr>
              <a:t>"</a:t>
            </a:r>
            <a:r>
              <a:rPr lang="ru-RU" sz="3200" dirty="0">
                <a:solidFill>
                  <a:srgbClr val="008080"/>
                </a:solidFill>
                <a:latin typeface="JetBrains Mono" panose="020B0509020102050004" pitchFamily="49" charset="0"/>
              </a:rPr>
              <a:t>машинка " </a:t>
            </a:r>
            <a:r>
              <a:rPr lang="ru-RU" sz="3200" dirty="0">
                <a:latin typeface="JetBrains Mono" panose="020B0509020102050004" pitchFamily="49" charset="0"/>
              </a:rPr>
              <a:t>+ </a:t>
            </a:r>
            <a:r>
              <a:rPr lang="en" sz="3200" dirty="0" err="1">
                <a:solidFill>
                  <a:srgbClr val="94558D"/>
                </a:solidFill>
                <a:latin typeface="JetBrains Mono" panose="020B0509020102050004" pitchFamily="49" charset="0"/>
              </a:rPr>
              <a:t>self</a:t>
            </a:r>
            <a:r>
              <a:rPr lang="en" sz="3200" dirty="0" err="1">
                <a:latin typeface="JetBrains Mono" panose="020B0509020102050004" pitchFamily="49" charset="0"/>
              </a:rPr>
              <a:t>.marka</a:t>
            </a:r>
            <a:r>
              <a:rPr lang="en" sz="3200" dirty="0">
                <a:latin typeface="JetBrains Mono" panose="020B0509020102050004" pitchFamily="49" charset="0"/>
              </a:rPr>
              <a:t>+</a:t>
            </a:r>
            <a:r>
              <a:rPr lang="en" sz="3200" dirty="0">
                <a:solidFill>
                  <a:srgbClr val="008080"/>
                </a:solidFill>
                <a:latin typeface="JetBrains Mono" panose="020B0509020102050004" pitchFamily="49" charset="0"/>
              </a:rPr>
              <a:t>" </a:t>
            </a:r>
            <a:r>
              <a:rPr lang="ru-RU" sz="3200" dirty="0">
                <a:solidFill>
                  <a:srgbClr val="008080"/>
                </a:solidFill>
                <a:latin typeface="JetBrains Mono" panose="020B0509020102050004" pitchFamily="49" charset="0"/>
              </a:rPr>
              <a:t>едет со скоростью "</a:t>
            </a:r>
            <a:r>
              <a:rPr lang="ru-RU" sz="3200" dirty="0">
                <a:latin typeface="JetBrains Mono" panose="020B0509020102050004" pitchFamily="49" charset="0"/>
              </a:rPr>
              <a:t>+ </a:t>
            </a:r>
            <a:r>
              <a:rPr lang="en" sz="3200" dirty="0">
                <a:solidFill>
                  <a:srgbClr val="000080"/>
                </a:solidFill>
                <a:latin typeface="JetBrains Mono" panose="020B0509020102050004" pitchFamily="49" charset="0"/>
              </a:rPr>
              <a:t>str</a:t>
            </a:r>
            <a:r>
              <a:rPr lang="en" sz="3200" dirty="0">
                <a:latin typeface="JetBrains Mono" panose="020B0509020102050004" pitchFamily="49" charset="0"/>
              </a:rPr>
              <a:t>(</a:t>
            </a:r>
            <a:r>
              <a:rPr lang="en" sz="3200" dirty="0" err="1">
                <a:solidFill>
                  <a:srgbClr val="94558D"/>
                </a:solidFill>
                <a:latin typeface="JetBrains Mono" panose="020B0509020102050004" pitchFamily="49" charset="0"/>
              </a:rPr>
              <a:t>self</a:t>
            </a:r>
            <a:r>
              <a:rPr lang="en" sz="3200" dirty="0" err="1">
                <a:latin typeface="JetBrains Mono" panose="020B0509020102050004" pitchFamily="49" charset="0"/>
              </a:rPr>
              <a:t>.speed</a:t>
            </a:r>
            <a:r>
              <a:rPr lang="en" sz="3200" dirty="0">
                <a:latin typeface="JetBrains Mono" panose="020B0509020102050004" pitchFamily="49" charset="0"/>
              </a:rPr>
              <a:t>)</a:t>
            </a:r>
            <a:br>
              <a:rPr lang="en" sz="3200" dirty="0">
                <a:latin typeface="JetBrains Mono" panose="020B0509020102050004" pitchFamily="49" charset="0"/>
              </a:rPr>
            </a:br>
            <a:br>
              <a:rPr lang="en" sz="3200" dirty="0">
                <a:latin typeface="JetBrains Mono" panose="020B0509020102050004" pitchFamily="49" charset="0"/>
              </a:rPr>
            </a:br>
            <a:br>
              <a:rPr lang="en" sz="3200" dirty="0">
                <a:latin typeface="JetBrains Mono" panose="020B0509020102050004" pitchFamily="49" charset="0"/>
              </a:rPr>
            </a:br>
            <a:r>
              <a:rPr lang="en" sz="3200" dirty="0" err="1">
                <a:latin typeface="JetBrains Mono" panose="020B0509020102050004" pitchFamily="49" charset="0"/>
              </a:rPr>
              <a:t>bmw</a:t>
            </a:r>
            <a:r>
              <a:rPr lang="en" sz="3200" dirty="0">
                <a:latin typeface="JetBrains Mono" panose="020B0509020102050004" pitchFamily="49" charset="0"/>
              </a:rPr>
              <a:t> = Car(</a:t>
            </a:r>
            <a:r>
              <a:rPr lang="en" sz="3200" dirty="0">
                <a:solidFill>
                  <a:srgbClr val="008080"/>
                </a:solidFill>
                <a:latin typeface="JetBrains Mono" panose="020B0509020102050004" pitchFamily="49" charset="0"/>
              </a:rPr>
              <a:t>"</a:t>
            </a:r>
            <a:r>
              <a:rPr lang="en" sz="3200" dirty="0" err="1">
                <a:solidFill>
                  <a:srgbClr val="008080"/>
                </a:solidFill>
                <a:latin typeface="JetBrains Mono" panose="020B0509020102050004" pitchFamily="49" charset="0"/>
              </a:rPr>
              <a:t>bmw</a:t>
            </a:r>
            <a:r>
              <a:rPr lang="en" sz="3200" dirty="0">
                <a:solidFill>
                  <a:srgbClr val="008080"/>
                </a:solidFill>
                <a:latin typeface="JetBrains Mono" panose="020B0509020102050004" pitchFamily="49" charset="0"/>
              </a:rPr>
              <a:t>"</a:t>
            </a:r>
            <a:r>
              <a:rPr lang="en" sz="3200" dirty="0">
                <a:latin typeface="JetBrains Mono" panose="020B0509020102050004" pitchFamily="49" charset="0"/>
              </a:rPr>
              <a:t>, </a:t>
            </a:r>
            <a:r>
              <a:rPr lang="en" sz="3200" dirty="0">
                <a:solidFill>
                  <a:srgbClr val="0000FF"/>
                </a:solidFill>
                <a:latin typeface="JetBrains Mono" panose="020B0509020102050004" pitchFamily="49" charset="0"/>
              </a:rPr>
              <a:t>90</a:t>
            </a:r>
            <a:r>
              <a:rPr lang="en" sz="3200" dirty="0">
                <a:latin typeface="JetBrains Mono" panose="020B0509020102050004" pitchFamily="49" charset="0"/>
              </a:rPr>
              <a:t>)</a:t>
            </a:r>
            <a:br>
              <a:rPr lang="en" sz="3200" dirty="0">
                <a:latin typeface="JetBrains Mono" panose="020B0509020102050004" pitchFamily="49" charset="0"/>
              </a:rPr>
            </a:br>
            <a:br>
              <a:rPr lang="en" sz="3200" dirty="0">
                <a:latin typeface="JetBrains Mono" panose="020B0509020102050004" pitchFamily="49" charset="0"/>
              </a:rPr>
            </a:br>
            <a:r>
              <a:rPr lang="en" sz="3200" dirty="0">
                <a:solidFill>
                  <a:srgbClr val="000080"/>
                </a:solidFill>
                <a:latin typeface="JetBrains Mono" panose="020B0509020102050004" pitchFamily="49" charset="0"/>
              </a:rPr>
              <a:t>print</a:t>
            </a:r>
            <a:r>
              <a:rPr lang="en" sz="3200" dirty="0">
                <a:latin typeface="JetBrains Mono" panose="020B0509020102050004" pitchFamily="49" charset="0"/>
              </a:rPr>
              <a:t>(</a:t>
            </a:r>
            <a:r>
              <a:rPr lang="en" sz="3200" dirty="0" err="1">
                <a:latin typeface="JetBrains Mono" panose="020B0509020102050004" pitchFamily="49" charset="0"/>
              </a:rPr>
              <a:t>bmw.car_ride</a:t>
            </a:r>
            <a:r>
              <a:rPr lang="en" sz="3200" dirty="0">
                <a:latin typeface="JetBrains Mono" panose="020B0509020102050004" pitchFamily="49" charset="0"/>
              </a:rPr>
              <a:t>())</a:t>
            </a:r>
            <a:endParaRPr lang="ru-RU" sz="3200" dirty="0">
              <a:latin typeface="JetBrains Mono" panose="020B0509020102050004" pitchFamily="49" charset="0"/>
            </a:endParaRPr>
          </a:p>
        </p:txBody>
      </p:sp>
      <p:pic>
        <p:nvPicPr>
          <p:cNvPr id="5" name="Рисунок 4">
            <a:extLst>
              <a:ext uri="{FF2B5EF4-FFF2-40B4-BE49-F238E27FC236}">
                <a16:creationId xmlns:a16="http://schemas.microsoft.com/office/drawing/2014/main" id="{EA2783ED-1809-BD4B-8F59-E712326D5437}"/>
              </a:ext>
            </a:extLst>
          </p:cNvPr>
          <p:cNvPicPr>
            <a:picLocks noChangeAspect="1"/>
          </p:cNvPicPr>
          <p:nvPr/>
        </p:nvPicPr>
        <p:blipFill>
          <a:blip r:embed="rId2"/>
          <a:stretch>
            <a:fillRect/>
          </a:stretch>
        </p:blipFill>
        <p:spPr>
          <a:xfrm>
            <a:off x="15043289" y="6981038"/>
            <a:ext cx="1855955" cy="1855955"/>
          </a:xfrm>
          <a:prstGeom prst="rect">
            <a:avLst/>
          </a:prstGeom>
        </p:spPr>
      </p:pic>
    </p:spTree>
    <p:extLst>
      <p:ext uri="{BB962C8B-B14F-4D97-AF65-F5344CB8AC3E}">
        <p14:creationId xmlns:p14="http://schemas.microsoft.com/office/powerpoint/2010/main" val="640498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a:xfrm>
            <a:off x="1080294" y="231776"/>
            <a:ext cx="15176499" cy="1135062"/>
          </a:xfrm>
        </p:spPr>
        <p:txBody>
          <a:bodyPr/>
          <a:lstStyle/>
          <a:p>
            <a:pPr algn="ctr"/>
            <a:r>
              <a:rPr lang="ru-RU" dirty="0">
                <a:latin typeface="GT Eesti Pro Display Light" pitchFamily="2" charset="0"/>
              </a:rPr>
              <a:t>Обращение к методам и атрибутам</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14</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46771" y="799307"/>
            <a:ext cx="15176499" cy="8594789"/>
          </a:xfrm>
          <a:prstGeom prst="rect">
            <a:avLst/>
          </a:prstGeom>
        </p:spPr>
        <p:txBody>
          <a:bodyPr wrap="square">
            <a:spAutoFit/>
          </a:bodyPr>
          <a:lstStyle/>
          <a:p>
            <a:pPr>
              <a:lnSpc>
                <a:spcPct val="150000"/>
              </a:lnSpc>
            </a:pPr>
            <a:r>
              <a:rPr lang="ru-RU" sz="4000" dirty="0">
                <a:solidFill>
                  <a:schemeClr val="tx1"/>
                </a:solidFill>
                <a:latin typeface="GT Eesti Pro Display Light" pitchFamily="2" charset="0"/>
              </a:rPr>
              <a:t>После того,  как вы создали свой экземпляр, вы можете обращаться к нему через «точечную» нотацию. К примеру, можно узнать свойства нашего экземпляра:</a:t>
            </a:r>
            <a:endParaRPr lang="en-US" sz="4000" dirty="0">
              <a:solidFill>
                <a:schemeClr val="tx1"/>
              </a:solidFill>
              <a:latin typeface="GT Eesti Pro Display Light" pitchFamily="2" charset="0"/>
            </a:endParaRPr>
          </a:p>
          <a:p>
            <a:pPr>
              <a:lnSpc>
                <a:spcPct val="150000"/>
              </a:lnSpc>
            </a:pPr>
            <a:r>
              <a:rPr lang="en" sz="4000" dirty="0">
                <a:latin typeface="GT Eesti Pro Display Light" pitchFamily="2" charset="0"/>
              </a:rPr>
              <a:t>print(</a:t>
            </a:r>
            <a:r>
              <a:rPr lang="en" sz="4000" dirty="0" err="1">
                <a:latin typeface="GT Eesti Pro Display Light" pitchFamily="2" charset="0"/>
              </a:rPr>
              <a:t>bmw.marka</a:t>
            </a:r>
            <a:r>
              <a:rPr lang="en" sz="4000" dirty="0">
                <a:latin typeface="GT Eesti Pro Display Light" pitchFamily="2" charset="0"/>
              </a:rPr>
              <a:t>)</a:t>
            </a:r>
            <a:br>
              <a:rPr lang="en" sz="4000" dirty="0">
                <a:latin typeface="GT Eesti Pro Display Light" pitchFamily="2" charset="0"/>
              </a:rPr>
            </a:br>
            <a:r>
              <a:rPr lang="en" sz="4000" dirty="0">
                <a:latin typeface="GT Eesti Pro Display Light" pitchFamily="2" charset="0"/>
              </a:rPr>
              <a:t>print(</a:t>
            </a:r>
            <a:r>
              <a:rPr lang="en" sz="4000" dirty="0" err="1">
                <a:latin typeface="GT Eesti Pro Display Light" pitchFamily="2" charset="0"/>
              </a:rPr>
              <a:t>bmw.speed</a:t>
            </a:r>
            <a:r>
              <a:rPr lang="en" sz="4000" dirty="0">
                <a:latin typeface="GT Eesti Pro Display Light" pitchFamily="2" charset="0"/>
              </a:rPr>
              <a:t>)</a:t>
            </a:r>
            <a:r>
              <a:rPr lang="ru-RU" sz="4000" dirty="0">
                <a:solidFill>
                  <a:srgbClr val="000080"/>
                </a:solidFill>
                <a:latin typeface="GT Eesti Pro Display Light" pitchFamily="2" charset="0"/>
              </a:rPr>
              <a:t> </a:t>
            </a:r>
            <a:endParaRPr lang="en-US" sz="4000" dirty="0">
              <a:solidFill>
                <a:srgbClr val="000080"/>
              </a:solidFill>
              <a:latin typeface="GT Eesti Pro Display Light" pitchFamily="2" charset="0"/>
            </a:endParaRPr>
          </a:p>
          <a:p>
            <a:pPr>
              <a:lnSpc>
                <a:spcPct val="150000"/>
              </a:lnSpc>
            </a:pPr>
            <a:r>
              <a:rPr lang="ru-RU" sz="4000" dirty="0">
                <a:solidFill>
                  <a:schemeClr val="tx1"/>
                </a:solidFill>
                <a:latin typeface="GT Eesti Pro Display Light" pitchFamily="2" charset="0"/>
              </a:rPr>
              <a:t>чтобы удалить свойство, можно воспользоваться следующим оператором </a:t>
            </a:r>
            <a:r>
              <a:rPr lang="en-US" sz="4000" dirty="0">
                <a:solidFill>
                  <a:schemeClr val="tx1"/>
                </a:solidFill>
                <a:latin typeface="GT Eesti Pro Display Light" pitchFamily="2" charset="0"/>
              </a:rPr>
              <a:t>del:</a:t>
            </a:r>
          </a:p>
          <a:p>
            <a:pPr>
              <a:lnSpc>
                <a:spcPct val="150000"/>
              </a:lnSpc>
            </a:pPr>
            <a:r>
              <a:rPr lang="en-US" sz="4000" dirty="0">
                <a:solidFill>
                  <a:schemeClr val="tx1"/>
                </a:solidFill>
                <a:latin typeface="GT Eesti Pro Display Light" pitchFamily="2" charset="0"/>
              </a:rPr>
              <a:t>del </a:t>
            </a:r>
            <a:r>
              <a:rPr lang="en-US" sz="4000" dirty="0" err="1">
                <a:solidFill>
                  <a:schemeClr val="tx1"/>
                </a:solidFill>
                <a:latin typeface="GT Eesti Pro Display Light" pitchFamily="2" charset="0"/>
              </a:rPr>
              <a:t>bmw.speed</a:t>
            </a:r>
            <a:r>
              <a:rPr lang="en-US" sz="4000" dirty="0">
                <a:solidFill>
                  <a:schemeClr val="tx1"/>
                </a:solidFill>
                <a:latin typeface="GT Eesti Pro Display Light" pitchFamily="2" charset="0"/>
              </a:rPr>
              <a:t> - </a:t>
            </a:r>
            <a:r>
              <a:rPr lang="ru-RU" sz="4000" dirty="0">
                <a:solidFill>
                  <a:schemeClr val="tx1"/>
                </a:solidFill>
                <a:latin typeface="GT Eesti Pro Display Light" pitchFamily="2" charset="0"/>
              </a:rPr>
              <a:t>удаление свойства у экземпляра</a:t>
            </a:r>
            <a:endParaRPr lang="en-US" sz="4000" dirty="0">
              <a:solidFill>
                <a:schemeClr val="tx1"/>
              </a:solidFill>
              <a:latin typeface="GT Eesti Pro Display Light" pitchFamily="2" charset="0"/>
            </a:endParaRPr>
          </a:p>
          <a:p>
            <a:pPr>
              <a:lnSpc>
                <a:spcPct val="150000"/>
              </a:lnSpc>
            </a:pPr>
            <a:endParaRPr lang="ru-RU" sz="5400" dirty="0">
              <a:solidFill>
                <a:schemeClr val="tx1"/>
              </a:solidFill>
              <a:latin typeface="JetBrains Mono" panose="020B0509020102050004" pitchFamily="49" charset="0"/>
            </a:endParaRPr>
          </a:p>
        </p:txBody>
      </p:sp>
      <p:pic>
        <p:nvPicPr>
          <p:cNvPr id="5" name="Рисунок 4">
            <a:extLst>
              <a:ext uri="{FF2B5EF4-FFF2-40B4-BE49-F238E27FC236}">
                <a16:creationId xmlns:a16="http://schemas.microsoft.com/office/drawing/2014/main" id="{1EDA5AAC-D228-5B4F-A336-3AAD56AB36C3}"/>
              </a:ext>
            </a:extLst>
          </p:cNvPr>
          <p:cNvPicPr>
            <a:picLocks noChangeAspect="1"/>
          </p:cNvPicPr>
          <p:nvPr/>
        </p:nvPicPr>
        <p:blipFill>
          <a:blip r:embed="rId2"/>
          <a:stretch>
            <a:fillRect/>
          </a:stretch>
        </p:blipFill>
        <p:spPr>
          <a:xfrm>
            <a:off x="15129638" y="6789564"/>
            <a:ext cx="2092616" cy="2092616"/>
          </a:xfrm>
          <a:prstGeom prst="rect">
            <a:avLst/>
          </a:prstGeom>
        </p:spPr>
      </p:pic>
    </p:spTree>
    <p:extLst>
      <p:ext uri="{BB962C8B-B14F-4D97-AF65-F5344CB8AC3E}">
        <p14:creationId xmlns:p14="http://schemas.microsoft.com/office/powerpoint/2010/main" val="41098010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a:xfrm>
            <a:off x="1080294" y="231776"/>
            <a:ext cx="15176499" cy="1135062"/>
          </a:xfrm>
        </p:spPr>
        <p:txBody>
          <a:bodyPr/>
          <a:lstStyle/>
          <a:p>
            <a:pPr algn="ctr"/>
            <a:r>
              <a:rPr lang="ru-RU" dirty="0">
                <a:latin typeface="GT Eesti Pro Display Light" pitchFamily="2" charset="0"/>
              </a:rPr>
              <a:t>Альтернативный синтаксис</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15</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46771" y="799307"/>
            <a:ext cx="15176499" cy="8563113"/>
          </a:xfrm>
          <a:prstGeom prst="rect">
            <a:avLst/>
          </a:prstGeom>
        </p:spPr>
        <p:txBody>
          <a:bodyPr wrap="square">
            <a:spAutoFit/>
          </a:bodyPr>
          <a:lstStyle/>
          <a:p>
            <a:pPr>
              <a:lnSpc>
                <a:spcPct val="150000"/>
              </a:lnSpc>
            </a:pPr>
            <a:r>
              <a:rPr lang="ru-RU" sz="3600" dirty="0">
                <a:solidFill>
                  <a:schemeClr val="tx1"/>
                </a:solidFill>
                <a:latin typeface="GT Eesti Pro Display Light" pitchFamily="2" charset="0"/>
              </a:rPr>
              <a:t>Можно воспользоваться альтернативным синтаксисом </a:t>
            </a:r>
            <a:r>
              <a:rPr lang="en-US" sz="3600" dirty="0">
                <a:solidFill>
                  <a:schemeClr val="tx1"/>
                </a:solidFill>
                <a:latin typeface="GT Eesti Pro Display Light" pitchFamily="2" charset="0"/>
              </a:rPr>
              <a:t>Python </a:t>
            </a:r>
            <a:r>
              <a:rPr lang="ru-RU" sz="3600" dirty="0">
                <a:solidFill>
                  <a:schemeClr val="tx1"/>
                </a:solidFill>
                <a:latin typeface="GT Eesti Pro Display Light" pitchFamily="2" charset="0"/>
              </a:rPr>
              <a:t>для добавления, изменения или удаления переменной экземпляра – для этого нам могут пригодится следующие методы:</a:t>
            </a:r>
          </a:p>
          <a:p>
            <a:pPr>
              <a:lnSpc>
                <a:spcPct val="150000"/>
              </a:lnSpc>
            </a:pPr>
            <a:r>
              <a:rPr lang="en-US" sz="3600" dirty="0" err="1">
                <a:solidFill>
                  <a:schemeClr val="tx1"/>
                </a:solidFill>
                <a:latin typeface="GT Eesti Pro Display Light" pitchFamily="2" charset="0"/>
              </a:rPr>
              <a:t>getattr</a:t>
            </a:r>
            <a:r>
              <a:rPr lang="en-US" sz="3600" dirty="0">
                <a:solidFill>
                  <a:schemeClr val="tx1"/>
                </a:solidFill>
                <a:latin typeface="GT Eesti Pro Display Light" pitchFamily="2" charset="0"/>
              </a:rPr>
              <a:t>(</a:t>
            </a:r>
            <a:r>
              <a:rPr lang="en-US" sz="3600" dirty="0" err="1">
                <a:solidFill>
                  <a:schemeClr val="tx1"/>
                </a:solidFill>
                <a:latin typeface="GT Eesti Pro Display Light" pitchFamily="2" charset="0"/>
              </a:rPr>
              <a:t>bmw</a:t>
            </a:r>
            <a:r>
              <a:rPr lang="ru-RU" sz="3600" dirty="0">
                <a:solidFill>
                  <a:schemeClr val="tx1"/>
                </a:solidFill>
                <a:latin typeface="GT Eesti Pro Display Light" pitchFamily="2" charset="0"/>
              </a:rPr>
              <a:t>, </a:t>
            </a:r>
            <a:r>
              <a:rPr lang="en-US" sz="3600" dirty="0">
                <a:solidFill>
                  <a:schemeClr val="tx1"/>
                </a:solidFill>
                <a:latin typeface="GT Eesti Pro Display Light" pitchFamily="2" charset="0"/>
              </a:rPr>
              <a:t>‘speed’</a:t>
            </a:r>
            <a:r>
              <a:rPr lang="ru-RU" sz="3600" dirty="0">
                <a:solidFill>
                  <a:schemeClr val="tx1"/>
                </a:solidFill>
                <a:latin typeface="GT Eesti Pro Display Light" pitchFamily="2" charset="0"/>
              </a:rPr>
              <a:t>) – возвращает значение атрибута  экземпляра класса.</a:t>
            </a:r>
          </a:p>
          <a:p>
            <a:pPr>
              <a:lnSpc>
                <a:spcPct val="150000"/>
              </a:lnSpc>
            </a:pPr>
            <a:r>
              <a:rPr lang="en-US" sz="3600" dirty="0" err="1">
                <a:solidFill>
                  <a:schemeClr val="tx1"/>
                </a:solidFill>
                <a:latin typeface="GT Eesti Pro Display Light" pitchFamily="2" charset="0"/>
              </a:rPr>
              <a:t>hasattr</a:t>
            </a:r>
            <a:r>
              <a:rPr lang="en-US" sz="3600" dirty="0">
                <a:solidFill>
                  <a:schemeClr val="tx1"/>
                </a:solidFill>
                <a:latin typeface="GT Eesti Pro Display Light" pitchFamily="2" charset="0"/>
              </a:rPr>
              <a:t>(</a:t>
            </a:r>
            <a:r>
              <a:rPr lang="en-US" sz="3600" dirty="0" err="1">
                <a:solidFill>
                  <a:schemeClr val="tx1"/>
                </a:solidFill>
                <a:latin typeface="GT Eesti Pro Display Light" pitchFamily="2" charset="0"/>
              </a:rPr>
              <a:t>bmw</a:t>
            </a:r>
            <a:r>
              <a:rPr lang="en-US" sz="3600" dirty="0">
                <a:solidFill>
                  <a:schemeClr val="tx1"/>
                </a:solidFill>
                <a:latin typeface="GT Eesti Pro Display Light" pitchFamily="2" charset="0"/>
              </a:rPr>
              <a:t>, ‘speed’) </a:t>
            </a:r>
            <a:r>
              <a:rPr lang="ru-RU" sz="3600" dirty="0">
                <a:solidFill>
                  <a:schemeClr val="tx1"/>
                </a:solidFill>
                <a:latin typeface="GT Eesti Pro Display Light" pitchFamily="2" charset="0"/>
              </a:rPr>
              <a:t>– возвращает логическое </a:t>
            </a:r>
            <a:r>
              <a:rPr lang="en-US" sz="3600" dirty="0">
                <a:solidFill>
                  <a:schemeClr val="tx1"/>
                </a:solidFill>
                <a:latin typeface="GT Eesti Pro Display Light" pitchFamily="2" charset="0"/>
              </a:rPr>
              <a:t>True</a:t>
            </a:r>
            <a:r>
              <a:rPr lang="ru-RU" sz="3600" dirty="0">
                <a:solidFill>
                  <a:schemeClr val="tx1"/>
                </a:solidFill>
                <a:latin typeface="GT Eesti Pro Display Light" pitchFamily="2" charset="0"/>
              </a:rPr>
              <a:t>, если у объекта есть это свойство.</a:t>
            </a:r>
          </a:p>
          <a:p>
            <a:pPr>
              <a:lnSpc>
                <a:spcPct val="150000"/>
              </a:lnSpc>
            </a:pPr>
            <a:r>
              <a:rPr lang="ru-RU" sz="3600" dirty="0">
                <a:solidFill>
                  <a:schemeClr val="tx1"/>
                </a:solidFill>
                <a:latin typeface="GT Eesti Pro Display Light" pitchFamily="2" charset="0"/>
              </a:rPr>
              <a:t> </a:t>
            </a:r>
            <a:r>
              <a:rPr lang="en-US" sz="3600" dirty="0" err="1">
                <a:solidFill>
                  <a:schemeClr val="tx1"/>
                </a:solidFill>
                <a:latin typeface="GT Eesti Pro Display Light" pitchFamily="2" charset="0"/>
              </a:rPr>
              <a:t>setattr</a:t>
            </a:r>
            <a:r>
              <a:rPr lang="en-US" sz="3600" dirty="0">
                <a:solidFill>
                  <a:schemeClr val="tx1"/>
                </a:solidFill>
                <a:latin typeface="GT Eesti Pro Display Light" pitchFamily="2" charset="0"/>
              </a:rPr>
              <a:t>(</a:t>
            </a:r>
            <a:r>
              <a:rPr lang="en-US" sz="3600" dirty="0" err="1">
                <a:solidFill>
                  <a:schemeClr val="tx1"/>
                </a:solidFill>
                <a:latin typeface="GT Eesti Pro Display Light" pitchFamily="2" charset="0"/>
              </a:rPr>
              <a:t>bmw</a:t>
            </a:r>
            <a:r>
              <a:rPr lang="en-US" sz="3600" dirty="0">
                <a:solidFill>
                  <a:schemeClr val="tx1"/>
                </a:solidFill>
                <a:latin typeface="GT Eesti Pro Display Light" pitchFamily="2" charset="0"/>
              </a:rPr>
              <a:t>, ‘speed’, 180) – </a:t>
            </a:r>
            <a:r>
              <a:rPr lang="ru-RU" sz="3600" dirty="0">
                <a:solidFill>
                  <a:schemeClr val="tx1"/>
                </a:solidFill>
                <a:latin typeface="GT Eesti Pro Display Light" pitchFamily="2" charset="0"/>
              </a:rPr>
              <a:t>модифицирует текущее значение, либо создает новый атрибут для экземпляра.</a:t>
            </a:r>
          </a:p>
          <a:p>
            <a:pPr>
              <a:lnSpc>
                <a:spcPct val="150000"/>
              </a:lnSpc>
            </a:pPr>
            <a:r>
              <a:rPr lang="en-US" sz="3600" dirty="0" err="1">
                <a:solidFill>
                  <a:schemeClr val="tx1"/>
                </a:solidFill>
                <a:latin typeface="GT Eesti Pro Display Light" pitchFamily="2" charset="0"/>
              </a:rPr>
              <a:t>delattr</a:t>
            </a:r>
            <a:r>
              <a:rPr lang="en-US" sz="3600" dirty="0">
                <a:solidFill>
                  <a:schemeClr val="tx1"/>
                </a:solidFill>
                <a:latin typeface="GT Eesti Pro Display Light" pitchFamily="2" charset="0"/>
              </a:rPr>
              <a:t>(</a:t>
            </a:r>
            <a:r>
              <a:rPr lang="en-US" sz="3600" dirty="0" err="1">
                <a:solidFill>
                  <a:schemeClr val="tx1"/>
                </a:solidFill>
                <a:latin typeface="GT Eesti Pro Display Light" pitchFamily="2" charset="0"/>
              </a:rPr>
              <a:t>bmw</a:t>
            </a:r>
            <a:r>
              <a:rPr lang="en-US" sz="3600" dirty="0">
                <a:solidFill>
                  <a:schemeClr val="tx1"/>
                </a:solidFill>
                <a:latin typeface="GT Eesti Pro Display Light" pitchFamily="2" charset="0"/>
              </a:rPr>
              <a:t>, ‘speed’</a:t>
            </a:r>
            <a:r>
              <a:rPr lang="ru-RU" sz="3600" dirty="0">
                <a:solidFill>
                  <a:schemeClr val="tx1"/>
                </a:solidFill>
                <a:latin typeface="GT Eesti Pro Display Light" pitchFamily="2" charset="0"/>
              </a:rPr>
              <a:t>) </a:t>
            </a:r>
            <a:r>
              <a:rPr lang="en-US" sz="3600" dirty="0">
                <a:solidFill>
                  <a:schemeClr val="tx1"/>
                </a:solidFill>
                <a:latin typeface="GT Eesti Pro Display Light" pitchFamily="2" charset="0"/>
              </a:rPr>
              <a:t>–</a:t>
            </a:r>
            <a:r>
              <a:rPr lang="ru-RU" sz="3600" dirty="0">
                <a:solidFill>
                  <a:schemeClr val="tx1"/>
                </a:solidFill>
                <a:latin typeface="GT Eesti Pro Display Light" pitchFamily="2" charset="0"/>
              </a:rPr>
              <a:t> удаляет атрибут из экземпляра</a:t>
            </a:r>
            <a:endParaRPr lang="ru-RU" sz="4800" dirty="0">
              <a:solidFill>
                <a:schemeClr val="tx1"/>
              </a:solidFill>
              <a:latin typeface="JetBrains Mono" panose="020B0509020102050004" pitchFamily="49" charset="0"/>
            </a:endParaRPr>
          </a:p>
        </p:txBody>
      </p:sp>
      <p:pic>
        <p:nvPicPr>
          <p:cNvPr id="5" name="Рисунок 4">
            <a:extLst>
              <a:ext uri="{FF2B5EF4-FFF2-40B4-BE49-F238E27FC236}">
                <a16:creationId xmlns:a16="http://schemas.microsoft.com/office/drawing/2014/main" id="{A09BA8A1-34B6-D741-A3DB-7D6DC12663C8}"/>
              </a:ext>
            </a:extLst>
          </p:cNvPr>
          <p:cNvPicPr>
            <a:picLocks noChangeAspect="1"/>
          </p:cNvPicPr>
          <p:nvPr/>
        </p:nvPicPr>
        <p:blipFill>
          <a:blip r:embed="rId2"/>
          <a:stretch>
            <a:fillRect/>
          </a:stretch>
        </p:blipFill>
        <p:spPr>
          <a:xfrm>
            <a:off x="15367906" y="7320751"/>
            <a:ext cx="1421841" cy="1421841"/>
          </a:xfrm>
          <a:prstGeom prst="rect">
            <a:avLst/>
          </a:prstGeom>
        </p:spPr>
      </p:pic>
    </p:spTree>
    <p:extLst>
      <p:ext uri="{BB962C8B-B14F-4D97-AF65-F5344CB8AC3E}">
        <p14:creationId xmlns:p14="http://schemas.microsoft.com/office/powerpoint/2010/main" val="26877010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a:xfrm>
            <a:off x="1080294" y="231776"/>
            <a:ext cx="15176499" cy="1135062"/>
          </a:xfrm>
        </p:spPr>
        <p:txBody>
          <a:bodyPr/>
          <a:lstStyle/>
          <a:p>
            <a:pPr algn="ctr"/>
            <a:r>
              <a:rPr lang="ru-RU" dirty="0">
                <a:latin typeface="GT Eesti Pro Display Light" pitchFamily="2" charset="0"/>
              </a:rPr>
              <a:t>Встроенные атрибуты</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16</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46771" y="799307"/>
            <a:ext cx="15176499" cy="7486986"/>
          </a:xfrm>
          <a:prstGeom prst="rect">
            <a:avLst/>
          </a:prstGeom>
        </p:spPr>
        <p:txBody>
          <a:bodyPr wrap="square">
            <a:spAutoFit/>
          </a:bodyPr>
          <a:lstStyle/>
          <a:p>
            <a:pPr>
              <a:lnSpc>
                <a:spcPct val="150000"/>
              </a:lnSpc>
            </a:pPr>
            <a:r>
              <a:rPr lang="ru-RU" sz="3600" dirty="0">
                <a:solidFill>
                  <a:schemeClr val="tx1"/>
                </a:solidFill>
                <a:latin typeface="GT Eesti Pro Display Light" pitchFamily="2" charset="0"/>
              </a:rPr>
              <a:t>В языке </a:t>
            </a:r>
            <a:r>
              <a:rPr lang="en-US" sz="3600" dirty="0">
                <a:solidFill>
                  <a:schemeClr val="tx1"/>
                </a:solidFill>
                <a:latin typeface="GT Eesti Pro Display Light" pitchFamily="2" charset="0"/>
              </a:rPr>
              <a:t>Python </a:t>
            </a:r>
            <a:r>
              <a:rPr lang="ru-RU" sz="3600" dirty="0">
                <a:solidFill>
                  <a:schemeClr val="tx1"/>
                </a:solidFill>
                <a:latin typeface="GT Eesti Pro Display Light" pitchFamily="2" charset="0"/>
              </a:rPr>
              <a:t>каждый класс автоматически создается с определенным набором встроенных «частных» атрибутов. Доступ к их значениям можно получить, использую точечную запись. Например, чтобы получить значение атрибута строки документации определенного класса, вам нужно записать </a:t>
            </a:r>
            <a:r>
              <a:rPr lang="ru-RU" sz="3600" dirty="0" err="1">
                <a:solidFill>
                  <a:schemeClr val="tx1"/>
                </a:solidFill>
                <a:latin typeface="GT Eesti Pro Display Light" pitchFamily="2" charset="0"/>
              </a:rPr>
              <a:t>имя_класса</a:t>
            </a:r>
            <a:r>
              <a:rPr lang="ru-RU" sz="3600" dirty="0">
                <a:solidFill>
                  <a:schemeClr val="tx1"/>
                </a:solidFill>
                <a:latin typeface="GT Eesti Pro Display Light" pitchFamily="2" charset="0"/>
              </a:rPr>
              <a:t>.__</a:t>
            </a:r>
            <a:r>
              <a:rPr lang="en-US" sz="3600" dirty="0">
                <a:solidFill>
                  <a:schemeClr val="tx1"/>
                </a:solidFill>
                <a:latin typeface="GT Eesti Pro Display Light" pitchFamily="2" charset="0"/>
              </a:rPr>
              <a:t>doc__</a:t>
            </a:r>
            <a:endParaRPr lang="ru-RU" sz="3600" dirty="0">
              <a:solidFill>
                <a:schemeClr val="tx1"/>
              </a:solidFill>
              <a:latin typeface="GT Eesti Pro Display Light" pitchFamily="2" charset="0"/>
            </a:endParaRPr>
          </a:p>
          <a:p>
            <a:pPr>
              <a:lnSpc>
                <a:spcPct val="150000"/>
              </a:lnSpc>
            </a:pPr>
            <a:r>
              <a:rPr lang="ru-RU" sz="3600" dirty="0">
                <a:solidFill>
                  <a:schemeClr val="tx1"/>
                </a:solidFill>
                <a:latin typeface="GT Eesti Pro Display Light" pitchFamily="2" charset="0"/>
              </a:rPr>
              <a:t>Встроенный атрибут __</a:t>
            </a:r>
            <a:r>
              <a:rPr lang="en-US" sz="3600" dirty="0" err="1">
                <a:solidFill>
                  <a:schemeClr val="tx1"/>
                </a:solidFill>
                <a:latin typeface="GT Eesti Pro Display Light" pitchFamily="2" charset="0"/>
              </a:rPr>
              <a:t>dict</a:t>
            </a:r>
            <a:r>
              <a:rPr lang="en-US" sz="3600" dirty="0">
                <a:solidFill>
                  <a:schemeClr val="tx1"/>
                </a:solidFill>
                <a:latin typeface="GT Eesti Pro Display Light" pitchFamily="2" charset="0"/>
              </a:rPr>
              <a:t>__</a:t>
            </a:r>
            <a:r>
              <a:rPr lang="ru-RU" sz="3600" dirty="0">
                <a:solidFill>
                  <a:schemeClr val="tx1"/>
                </a:solidFill>
                <a:latin typeface="GT Eesti Pro Display Light" pitchFamily="2" charset="0"/>
              </a:rPr>
              <a:t> является словарем, который содержит пары ключей и связанных с ними значений. Ключами здесь являются имена атрибутов, а значениями – соответствующие значения атрибута. </a:t>
            </a:r>
            <a:endParaRPr lang="ru-RU" sz="4800" dirty="0">
              <a:solidFill>
                <a:schemeClr val="tx1"/>
              </a:solidFill>
              <a:latin typeface="JetBrains Mono" panose="020B0509020102050004" pitchFamily="49" charset="0"/>
            </a:endParaRPr>
          </a:p>
        </p:txBody>
      </p:sp>
      <p:pic>
        <p:nvPicPr>
          <p:cNvPr id="5" name="Рисунок 4">
            <a:extLst>
              <a:ext uri="{FF2B5EF4-FFF2-40B4-BE49-F238E27FC236}">
                <a16:creationId xmlns:a16="http://schemas.microsoft.com/office/drawing/2014/main" id="{53BC2315-15AE-CB49-9FF6-ACAC045F5DC2}"/>
              </a:ext>
            </a:extLst>
          </p:cNvPr>
          <p:cNvPicPr>
            <a:picLocks noChangeAspect="1"/>
          </p:cNvPicPr>
          <p:nvPr/>
        </p:nvPicPr>
        <p:blipFill>
          <a:blip r:embed="rId2"/>
          <a:stretch>
            <a:fillRect/>
          </a:stretch>
        </p:blipFill>
        <p:spPr>
          <a:xfrm>
            <a:off x="15112564" y="6610220"/>
            <a:ext cx="2092616" cy="2092616"/>
          </a:xfrm>
          <a:prstGeom prst="rect">
            <a:avLst/>
          </a:prstGeom>
        </p:spPr>
      </p:pic>
    </p:spTree>
    <p:extLst>
      <p:ext uri="{BB962C8B-B14F-4D97-AF65-F5344CB8AC3E}">
        <p14:creationId xmlns:p14="http://schemas.microsoft.com/office/powerpoint/2010/main" val="4264005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a:xfrm>
            <a:off x="1080294" y="231776"/>
            <a:ext cx="15176499" cy="1135062"/>
          </a:xfrm>
        </p:spPr>
        <p:txBody>
          <a:bodyPr/>
          <a:lstStyle/>
          <a:p>
            <a:pPr algn="ctr"/>
            <a:r>
              <a:rPr lang="ru-RU" dirty="0">
                <a:latin typeface="GT Eesti Pro Display Light" pitchFamily="2" charset="0"/>
              </a:rPr>
              <a:t>Встроенные атрибуты</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17</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46771" y="799307"/>
            <a:ext cx="15176499" cy="4162999"/>
          </a:xfrm>
          <a:prstGeom prst="rect">
            <a:avLst/>
          </a:prstGeom>
        </p:spPr>
        <p:txBody>
          <a:bodyPr wrap="square">
            <a:spAutoFit/>
          </a:bodyPr>
          <a:lstStyle/>
          <a:p>
            <a:pPr>
              <a:lnSpc>
                <a:spcPct val="150000"/>
              </a:lnSpc>
            </a:pPr>
            <a:r>
              <a:rPr lang="ru-RU" sz="3600" dirty="0">
                <a:solidFill>
                  <a:schemeClr val="tx1"/>
                </a:solidFill>
                <a:latin typeface="GT Eesti Pro Display Light" pitchFamily="2" charset="0"/>
              </a:rPr>
              <a:t>Давайте попробуем написать программу, которая выводит</a:t>
            </a:r>
            <a:r>
              <a:rPr lang="en-US" sz="3600" dirty="0">
                <a:solidFill>
                  <a:schemeClr val="tx1"/>
                </a:solidFill>
                <a:latin typeface="GT Eesti Pro Display Light" pitchFamily="2" charset="0"/>
              </a:rPr>
              <a:t> </a:t>
            </a:r>
            <a:r>
              <a:rPr lang="ru-RU" sz="3600" dirty="0">
                <a:solidFill>
                  <a:schemeClr val="tx1"/>
                </a:solidFill>
                <a:latin typeface="GT Eesti Pro Display Light" pitchFamily="2" charset="0"/>
              </a:rPr>
              <a:t>нам встроенные в класс свойства и его словарь, который связан с его атрибутами, которые создали мы, и выведем их в формате ключ : значение:</a:t>
            </a:r>
          </a:p>
          <a:p>
            <a:pPr>
              <a:lnSpc>
                <a:spcPct val="150000"/>
              </a:lnSpc>
            </a:pPr>
            <a:r>
              <a:rPr lang="ru-RU" sz="3600" dirty="0">
                <a:solidFill>
                  <a:schemeClr val="tx1"/>
                </a:solidFill>
                <a:latin typeface="GT Eesti Pro Display Light" pitchFamily="2" charset="0"/>
              </a:rPr>
              <a:t> </a:t>
            </a:r>
            <a:endParaRPr lang="ru-RU" sz="4800" dirty="0">
              <a:solidFill>
                <a:schemeClr val="tx1"/>
              </a:solidFill>
              <a:latin typeface="JetBrains Mono" panose="020B0509020102050004" pitchFamily="49" charset="0"/>
            </a:endParaRPr>
          </a:p>
        </p:txBody>
      </p:sp>
      <p:sp>
        <p:nvSpPr>
          <p:cNvPr id="5" name="Прямоугольник 4">
            <a:extLst>
              <a:ext uri="{FF2B5EF4-FFF2-40B4-BE49-F238E27FC236}">
                <a16:creationId xmlns:a16="http://schemas.microsoft.com/office/drawing/2014/main" id="{05346399-7C4B-414E-9F8D-1E59A8961F18}"/>
              </a:ext>
            </a:extLst>
          </p:cNvPr>
          <p:cNvSpPr/>
          <p:nvPr/>
        </p:nvSpPr>
        <p:spPr>
          <a:xfrm>
            <a:off x="1346771" y="4519038"/>
            <a:ext cx="13035979" cy="3785652"/>
          </a:xfrm>
          <a:prstGeom prst="rect">
            <a:avLst/>
          </a:prstGeom>
        </p:spPr>
        <p:txBody>
          <a:bodyPr wrap="square">
            <a:spAutoFit/>
          </a:bodyPr>
          <a:lstStyle/>
          <a:p>
            <a:r>
              <a:rPr lang="en" sz="4800" b="1" dirty="0">
                <a:solidFill>
                  <a:srgbClr val="000080"/>
                </a:solidFill>
              </a:rPr>
              <a:t>for </a:t>
            </a:r>
            <a:r>
              <a:rPr lang="en" sz="4800" dirty="0" err="1"/>
              <a:t>attr</a:t>
            </a:r>
            <a:r>
              <a:rPr lang="en" sz="4800" dirty="0"/>
              <a:t> </a:t>
            </a:r>
            <a:r>
              <a:rPr lang="en" sz="4800" b="1" dirty="0">
                <a:solidFill>
                  <a:srgbClr val="000080"/>
                </a:solidFill>
              </a:rPr>
              <a:t>in </a:t>
            </a:r>
            <a:r>
              <a:rPr lang="en" sz="4800" dirty="0" err="1">
                <a:solidFill>
                  <a:srgbClr val="000080"/>
                </a:solidFill>
              </a:rPr>
              <a:t>dir</a:t>
            </a:r>
            <a:r>
              <a:rPr lang="en" sz="4800" dirty="0"/>
              <a:t>(</a:t>
            </a:r>
            <a:r>
              <a:rPr lang="en" sz="4800" dirty="0" err="1"/>
              <a:t>bmw</a:t>
            </a:r>
            <a:r>
              <a:rPr lang="en" sz="4800" dirty="0"/>
              <a:t>):</a:t>
            </a:r>
            <a:br>
              <a:rPr lang="en" sz="4800" dirty="0"/>
            </a:br>
            <a:r>
              <a:rPr lang="en" sz="4800" dirty="0"/>
              <a:t>    </a:t>
            </a:r>
            <a:r>
              <a:rPr lang="en" sz="4800" b="1" dirty="0">
                <a:solidFill>
                  <a:srgbClr val="000080"/>
                </a:solidFill>
              </a:rPr>
              <a:t>if </a:t>
            </a:r>
            <a:r>
              <a:rPr lang="en" sz="4800" dirty="0" err="1"/>
              <a:t>attr</a:t>
            </a:r>
            <a:r>
              <a:rPr lang="en" sz="4800" dirty="0"/>
              <a:t>[</a:t>
            </a:r>
            <a:r>
              <a:rPr lang="en" sz="4800" dirty="0">
                <a:solidFill>
                  <a:srgbClr val="0000FF"/>
                </a:solidFill>
              </a:rPr>
              <a:t>0</a:t>
            </a:r>
            <a:r>
              <a:rPr lang="en" sz="4800" dirty="0"/>
              <a:t>] == </a:t>
            </a:r>
            <a:r>
              <a:rPr lang="en" sz="4800" b="1" dirty="0">
                <a:solidFill>
                  <a:srgbClr val="008080"/>
                </a:solidFill>
              </a:rPr>
              <a:t>'_'</a:t>
            </a:r>
            <a:r>
              <a:rPr lang="en" sz="4800" dirty="0"/>
              <a:t>:</a:t>
            </a:r>
            <a:br>
              <a:rPr lang="en" sz="4800" dirty="0"/>
            </a:br>
            <a:r>
              <a:rPr lang="en" sz="4800" dirty="0"/>
              <a:t>        </a:t>
            </a:r>
            <a:r>
              <a:rPr lang="en" sz="4800" dirty="0">
                <a:solidFill>
                  <a:srgbClr val="000080"/>
                </a:solidFill>
              </a:rPr>
              <a:t>print</a:t>
            </a:r>
            <a:r>
              <a:rPr lang="en" sz="4800" dirty="0"/>
              <a:t>(</a:t>
            </a:r>
            <a:r>
              <a:rPr lang="en" sz="4800" dirty="0" err="1"/>
              <a:t>attr</a:t>
            </a:r>
            <a:r>
              <a:rPr lang="en" sz="4800" dirty="0"/>
              <a:t>)</a:t>
            </a:r>
            <a:br>
              <a:rPr lang="en" sz="4800" dirty="0"/>
            </a:br>
            <a:r>
              <a:rPr lang="en" sz="4800" b="1" dirty="0">
                <a:solidFill>
                  <a:srgbClr val="000080"/>
                </a:solidFill>
              </a:rPr>
              <a:t>for </a:t>
            </a:r>
            <a:r>
              <a:rPr lang="en" sz="4800" dirty="0"/>
              <a:t>item </a:t>
            </a:r>
            <a:r>
              <a:rPr lang="en" sz="4800" b="1" dirty="0">
                <a:solidFill>
                  <a:srgbClr val="000080"/>
                </a:solidFill>
              </a:rPr>
              <a:t>in </a:t>
            </a:r>
            <a:r>
              <a:rPr lang="en" sz="4800" dirty="0" err="1"/>
              <a:t>bmw</a:t>
            </a:r>
            <a:r>
              <a:rPr lang="en" sz="4800" dirty="0"/>
              <a:t>.</a:t>
            </a:r>
            <a:r>
              <a:rPr lang="en" sz="4800" dirty="0">
                <a:solidFill>
                  <a:srgbClr val="B200B2"/>
                </a:solidFill>
              </a:rPr>
              <a:t>__</a:t>
            </a:r>
            <a:r>
              <a:rPr lang="en" sz="4800" dirty="0" err="1">
                <a:solidFill>
                  <a:srgbClr val="B200B2"/>
                </a:solidFill>
              </a:rPr>
              <a:t>dict</a:t>
            </a:r>
            <a:r>
              <a:rPr lang="en" sz="4800" dirty="0">
                <a:solidFill>
                  <a:srgbClr val="B200B2"/>
                </a:solidFill>
              </a:rPr>
              <a:t>__</a:t>
            </a:r>
            <a:r>
              <a:rPr lang="en" sz="4800" dirty="0"/>
              <a:t>:</a:t>
            </a:r>
            <a:br>
              <a:rPr lang="en" sz="4800" dirty="0"/>
            </a:br>
            <a:r>
              <a:rPr lang="en" sz="4800" dirty="0"/>
              <a:t>    </a:t>
            </a:r>
            <a:r>
              <a:rPr lang="en" sz="4800" dirty="0">
                <a:solidFill>
                  <a:srgbClr val="000080"/>
                </a:solidFill>
              </a:rPr>
              <a:t>print</a:t>
            </a:r>
            <a:r>
              <a:rPr lang="en" sz="4800" dirty="0"/>
              <a:t>(item, </a:t>
            </a:r>
            <a:r>
              <a:rPr lang="en" sz="4800" dirty="0" err="1"/>
              <a:t>bmw</a:t>
            </a:r>
            <a:r>
              <a:rPr lang="en" sz="4800" dirty="0"/>
              <a:t>.</a:t>
            </a:r>
            <a:r>
              <a:rPr lang="en" sz="4800" dirty="0">
                <a:solidFill>
                  <a:srgbClr val="B200B2"/>
                </a:solidFill>
              </a:rPr>
              <a:t>__</a:t>
            </a:r>
            <a:r>
              <a:rPr lang="en" sz="4800" dirty="0" err="1">
                <a:solidFill>
                  <a:srgbClr val="B200B2"/>
                </a:solidFill>
              </a:rPr>
              <a:t>dict</a:t>
            </a:r>
            <a:r>
              <a:rPr lang="en" sz="4800" dirty="0">
                <a:solidFill>
                  <a:srgbClr val="B200B2"/>
                </a:solidFill>
              </a:rPr>
              <a:t>__</a:t>
            </a:r>
            <a:r>
              <a:rPr lang="en" sz="4800" dirty="0"/>
              <a:t>[item])</a:t>
            </a:r>
            <a:endParaRPr lang="ru-RU" sz="4800" dirty="0"/>
          </a:p>
        </p:txBody>
      </p:sp>
      <p:pic>
        <p:nvPicPr>
          <p:cNvPr id="6" name="Рисунок 5">
            <a:extLst>
              <a:ext uri="{FF2B5EF4-FFF2-40B4-BE49-F238E27FC236}">
                <a16:creationId xmlns:a16="http://schemas.microsoft.com/office/drawing/2014/main" id="{7185ED0C-FD0F-BD4F-A747-5458EA7BDAB8}"/>
              </a:ext>
            </a:extLst>
          </p:cNvPr>
          <p:cNvPicPr>
            <a:picLocks noChangeAspect="1"/>
          </p:cNvPicPr>
          <p:nvPr/>
        </p:nvPicPr>
        <p:blipFill>
          <a:blip r:embed="rId2"/>
          <a:stretch>
            <a:fillRect/>
          </a:stretch>
        </p:blipFill>
        <p:spPr>
          <a:xfrm>
            <a:off x="15349225" y="7076660"/>
            <a:ext cx="1685810" cy="1685810"/>
          </a:xfrm>
          <a:prstGeom prst="rect">
            <a:avLst/>
          </a:prstGeom>
        </p:spPr>
      </p:pic>
    </p:spTree>
    <p:extLst>
      <p:ext uri="{BB962C8B-B14F-4D97-AF65-F5344CB8AC3E}">
        <p14:creationId xmlns:p14="http://schemas.microsoft.com/office/powerpoint/2010/main" val="42020472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en-US" dirty="0">
                <a:latin typeface="GT Eesti Pro Display Light" pitchFamily="2" charset="0"/>
              </a:rPr>
              <a:t> </a:t>
            </a:r>
            <a:r>
              <a:rPr lang="ru-RU" dirty="0">
                <a:latin typeface="GT Eesti Pro Display Light" pitchFamily="2" charset="0"/>
              </a:rPr>
              <a:t>Инициализация нескольких объектов и импорт</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18</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6378797"/>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Достаточно популярна стратегия размещения отдельного класса в отдельном файле. Если он вам нужен - вы его импортируете. Если не нужен – можете не импортировать. Зато если сложность программы возрастет, и экземпляров и классов станет очень много, вы легко сможете с ними разобраться, потому каждый класс будет в отдельном файле (и название класса желательно должно совпадать с названием файла). Пока мы не будем переименовать название файла, и сможем сделать импорт точно также, как мы это делали с функциями:</a:t>
            </a:r>
          </a:p>
          <a:p>
            <a:pPr>
              <a:lnSpc>
                <a:spcPct val="150000"/>
              </a:lnSpc>
            </a:pPr>
            <a:endParaRPr lang="ru-RU" sz="5400" dirty="0">
              <a:solidFill>
                <a:schemeClr val="tx1"/>
              </a:solidFill>
              <a:latin typeface="JetBrains Mono" panose="020B0509020102050004" pitchFamily="49" charset="0"/>
            </a:endParaRPr>
          </a:p>
        </p:txBody>
      </p:sp>
    </p:spTree>
    <p:extLst>
      <p:ext uri="{BB962C8B-B14F-4D97-AF65-F5344CB8AC3E}">
        <p14:creationId xmlns:p14="http://schemas.microsoft.com/office/powerpoint/2010/main" val="18395233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en-US" dirty="0">
                <a:latin typeface="GT Eesti Pro Display Light" pitchFamily="2" charset="0"/>
              </a:rPr>
              <a:t> </a:t>
            </a:r>
            <a:r>
              <a:rPr lang="ru-RU" dirty="0">
                <a:latin typeface="GT Eesti Pro Display Light" pitchFamily="2" charset="0"/>
              </a:rPr>
              <a:t>Инициализация нескольких объектов и импорт</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19</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380361"/>
          </a:xfrm>
          <a:prstGeom prst="rect">
            <a:avLst/>
          </a:prstGeom>
        </p:spPr>
        <p:txBody>
          <a:bodyPr wrap="square">
            <a:spAutoFit/>
          </a:bodyPr>
          <a:lstStyle/>
          <a:p>
            <a:pPr>
              <a:lnSpc>
                <a:spcPct val="150000"/>
              </a:lnSpc>
            </a:pPr>
            <a:r>
              <a:rPr lang="en" b="1" dirty="0"/>
              <a:t>  </a:t>
            </a:r>
            <a:endParaRPr lang="ru-RU" sz="5400" dirty="0">
              <a:solidFill>
                <a:schemeClr val="tx1"/>
              </a:solidFill>
              <a:latin typeface="JetBrains Mono" panose="020B0509020102050004" pitchFamily="49" charset="0"/>
            </a:endParaRPr>
          </a:p>
        </p:txBody>
      </p:sp>
      <p:sp>
        <p:nvSpPr>
          <p:cNvPr id="5" name="Прямоугольник 4">
            <a:extLst>
              <a:ext uri="{FF2B5EF4-FFF2-40B4-BE49-F238E27FC236}">
                <a16:creationId xmlns:a16="http://schemas.microsoft.com/office/drawing/2014/main" id="{4154F710-CFEE-C94D-A341-A068FA7ECDFD}"/>
              </a:ext>
            </a:extLst>
          </p:cNvPr>
          <p:cNvSpPr/>
          <p:nvPr/>
        </p:nvSpPr>
        <p:spPr>
          <a:xfrm>
            <a:off x="2361640" y="1791046"/>
            <a:ext cx="12645278" cy="5924186"/>
          </a:xfrm>
          <a:prstGeom prst="rect">
            <a:avLst/>
          </a:prstGeom>
        </p:spPr>
        <p:txBody>
          <a:bodyPr wrap="square">
            <a:spAutoFit/>
          </a:bodyPr>
          <a:lstStyle/>
          <a:p>
            <a:pPr>
              <a:lnSpc>
                <a:spcPct val="150000"/>
              </a:lnSpc>
            </a:pPr>
            <a:r>
              <a:rPr lang="en" sz="3200" dirty="0">
                <a:solidFill>
                  <a:srgbClr val="000080"/>
                </a:solidFill>
                <a:latin typeface="JetBrains Mono" panose="020B0509020102050004" pitchFamily="49" charset="0"/>
              </a:rPr>
              <a:t>from </a:t>
            </a:r>
            <a:r>
              <a:rPr lang="en" sz="3200" dirty="0" err="1">
                <a:latin typeface="JetBrains Mono" panose="020B0509020102050004" pitchFamily="49" charset="0"/>
              </a:rPr>
              <a:t>simple_class</a:t>
            </a:r>
            <a:r>
              <a:rPr lang="en" sz="3200" dirty="0">
                <a:latin typeface="JetBrains Mono" panose="020B0509020102050004" pitchFamily="49" charset="0"/>
              </a:rPr>
              <a:t> </a:t>
            </a:r>
            <a:r>
              <a:rPr lang="en" sz="3200" dirty="0">
                <a:solidFill>
                  <a:srgbClr val="000080"/>
                </a:solidFill>
                <a:latin typeface="JetBrains Mono" panose="020B0509020102050004" pitchFamily="49" charset="0"/>
              </a:rPr>
              <a:t>import </a:t>
            </a:r>
            <a:r>
              <a:rPr lang="en" sz="3200" dirty="0">
                <a:latin typeface="JetBrains Mono" panose="020B0509020102050004" pitchFamily="49" charset="0"/>
              </a:rPr>
              <a:t>Car</a:t>
            </a:r>
            <a:br>
              <a:rPr lang="en" sz="3200" dirty="0">
                <a:latin typeface="JetBrains Mono" panose="020B0509020102050004" pitchFamily="49" charset="0"/>
              </a:rPr>
            </a:br>
            <a:br>
              <a:rPr lang="en" sz="3200" dirty="0">
                <a:latin typeface="JetBrains Mono" panose="020B0509020102050004" pitchFamily="49" charset="0"/>
              </a:rPr>
            </a:br>
            <a:r>
              <a:rPr lang="en" sz="3200" dirty="0" err="1">
                <a:latin typeface="JetBrains Mono" panose="020B0509020102050004" pitchFamily="49" charset="0"/>
              </a:rPr>
              <a:t>jugl</a:t>
            </a:r>
            <a:r>
              <a:rPr lang="en" sz="3200" dirty="0">
                <a:latin typeface="JetBrains Mono" panose="020B0509020102050004" pitchFamily="49" charset="0"/>
              </a:rPr>
              <a:t> = Car(</a:t>
            </a:r>
            <a:r>
              <a:rPr lang="en" sz="3200" dirty="0">
                <a:solidFill>
                  <a:srgbClr val="008080"/>
                </a:solidFill>
                <a:latin typeface="JetBrains Mono" panose="020B0509020102050004" pitchFamily="49" charset="0"/>
              </a:rPr>
              <a:t>"</a:t>
            </a:r>
            <a:r>
              <a:rPr lang="en" sz="3200" dirty="0" err="1">
                <a:solidFill>
                  <a:srgbClr val="008080"/>
                </a:solidFill>
                <a:latin typeface="JetBrains Mono" panose="020B0509020102050004" pitchFamily="49" charset="0"/>
              </a:rPr>
              <a:t>jigul</a:t>
            </a:r>
            <a:r>
              <a:rPr lang="en" sz="3200" dirty="0">
                <a:solidFill>
                  <a:srgbClr val="008080"/>
                </a:solidFill>
                <a:latin typeface="JetBrains Mono" panose="020B0509020102050004" pitchFamily="49" charset="0"/>
              </a:rPr>
              <a:t>"</a:t>
            </a:r>
            <a:r>
              <a:rPr lang="en" sz="3200" dirty="0">
                <a:latin typeface="JetBrains Mono" panose="020B0509020102050004" pitchFamily="49" charset="0"/>
              </a:rPr>
              <a:t>, </a:t>
            </a:r>
            <a:r>
              <a:rPr lang="en" sz="3200" dirty="0">
                <a:solidFill>
                  <a:srgbClr val="0000FF"/>
                </a:solidFill>
                <a:latin typeface="JetBrains Mono" panose="020B0509020102050004" pitchFamily="49" charset="0"/>
              </a:rPr>
              <a:t>110</a:t>
            </a:r>
            <a:r>
              <a:rPr lang="en" sz="3200" dirty="0">
                <a:latin typeface="JetBrains Mono" panose="020B0509020102050004" pitchFamily="49" charset="0"/>
              </a:rPr>
              <a:t>)</a:t>
            </a:r>
            <a:br>
              <a:rPr lang="en" sz="3200" dirty="0">
                <a:latin typeface="JetBrains Mono" panose="020B0509020102050004" pitchFamily="49" charset="0"/>
              </a:rPr>
            </a:br>
            <a:r>
              <a:rPr lang="en" sz="3200" dirty="0" err="1">
                <a:latin typeface="JetBrains Mono" panose="020B0509020102050004" pitchFamily="49" charset="0"/>
              </a:rPr>
              <a:t>audi</a:t>
            </a:r>
            <a:r>
              <a:rPr lang="en" sz="3200" dirty="0">
                <a:latin typeface="JetBrains Mono" panose="020B0509020102050004" pitchFamily="49" charset="0"/>
              </a:rPr>
              <a:t> = Car(</a:t>
            </a:r>
            <a:r>
              <a:rPr lang="en" sz="3200" dirty="0">
                <a:solidFill>
                  <a:srgbClr val="008080"/>
                </a:solidFill>
                <a:latin typeface="JetBrains Mono" panose="020B0509020102050004" pitchFamily="49" charset="0"/>
              </a:rPr>
              <a:t>"</a:t>
            </a:r>
            <a:r>
              <a:rPr lang="en" sz="3200" dirty="0" err="1">
                <a:solidFill>
                  <a:srgbClr val="008080"/>
                </a:solidFill>
                <a:latin typeface="JetBrains Mono" panose="020B0509020102050004" pitchFamily="49" charset="0"/>
              </a:rPr>
              <a:t>audi</a:t>
            </a:r>
            <a:r>
              <a:rPr lang="en" sz="3200" dirty="0">
                <a:solidFill>
                  <a:srgbClr val="008080"/>
                </a:solidFill>
                <a:latin typeface="JetBrains Mono" panose="020B0509020102050004" pitchFamily="49" charset="0"/>
              </a:rPr>
              <a:t>"</a:t>
            </a:r>
            <a:r>
              <a:rPr lang="en" sz="3200" dirty="0">
                <a:latin typeface="JetBrains Mono" panose="020B0509020102050004" pitchFamily="49" charset="0"/>
              </a:rPr>
              <a:t>, </a:t>
            </a:r>
            <a:r>
              <a:rPr lang="en" sz="3200" dirty="0">
                <a:solidFill>
                  <a:srgbClr val="0000FF"/>
                </a:solidFill>
                <a:latin typeface="JetBrains Mono" panose="020B0509020102050004" pitchFamily="49" charset="0"/>
              </a:rPr>
              <a:t>150</a:t>
            </a:r>
            <a:r>
              <a:rPr lang="en" sz="3200" dirty="0">
                <a:latin typeface="JetBrains Mono" panose="020B0509020102050004" pitchFamily="49" charset="0"/>
              </a:rPr>
              <a:t>)</a:t>
            </a:r>
            <a:br>
              <a:rPr lang="en" sz="3200" dirty="0">
                <a:latin typeface="JetBrains Mono" panose="020B0509020102050004" pitchFamily="49" charset="0"/>
              </a:rPr>
            </a:br>
            <a:r>
              <a:rPr lang="en" sz="3200" dirty="0" err="1">
                <a:latin typeface="JetBrains Mono" panose="020B0509020102050004" pitchFamily="49" charset="0"/>
              </a:rPr>
              <a:t>nissan</a:t>
            </a:r>
            <a:r>
              <a:rPr lang="en" sz="3200" dirty="0">
                <a:latin typeface="JetBrains Mono" panose="020B0509020102050004" pitchFamily="49" charset="0"/>
              </a:rPr>
              <a:t> = Car(</a:t>
            </a:r>
            <a:r>
              <a:rPr lang="en" sz="3200" dirty="0">
                <a:solidFill>
                  <a:srgbClr val="008080"/>
                </a:solidFill>
                <a:latin typeface="JetBrains Mono" panose="020B0509020102050004" pitchFamily="49" charset="0"/>
              </a:rPr>
              <a:t>"</a:t>
            </a:r>
            <a:r>
              <a:rPr lang="en" sz="3200" dirty="0" err="1">
                <a:solidFill>
                  <a:srgbClr val="008080"/>
                </a:solidFill>
                <a:latin typeface="JetBrains Mono" panose="020B0509020102050004" pitchFamily="49" charset="0"/>
              </a:rPr>
              <a:t>nissan</a:t>
            </a:r>
            <a:r>
              <a:rPr lang="en" sz="3200" dirty="0">
                <a:solidFill>
                  <a:srgbClr val="008080"/>
                </a:solidFill>
                <a:latin typeface="JetBrains Mono" panose="020B0509020102050004" pitchFamily="49" charset="0"/>
              </a:rPr>
              <a:t>"</a:t>
            </a:r>
            <a:r>
              <a:rPr lang="en" sz="3200" dirty="0">
                <a:latin typeface="JetBrains Mono" panose="020B0509020102050004" pitchFamily="49" charset="0"/>
              </a:rPr>
              <a:t>, </a:t>
            </a:r>
            <a:r>
              <a:rPr lang="en" sz="3200" dirty="0">
                <a:solidFill>
                  <a:srgbClr val="0000FF"/>
                </a:solidFill>
                <a:latin typeface="JetBrains Mono" panose="020B0509020102050004" pitchFamily="49" charset="0"/>
              </a:rPr>
              <a:t>90</a:t>
            </a:r>
            <a:r>
              <a:rPr lang="en" sz="3200" dirty="0">
                <a:latin typeface="JetBrains Mono" panose="020B0509020102050004" pitchFamily="49" charset="0"/>
              </a:rPr>
              <a:t>)</a:t>
            </a:r>
            <a:br>
              <a:rPr lang="en" sz="3200" dirty="0">
                <a:latin typeface="JetBrains Mono" panose="020B0509020102050004" pitchFamily="49" charset="0"/>
              </a:rPr>
            </a:br>
            <a:r>
              <a:rPr lang="en" sz="3200" dirty="0">
                <a:solidFill>
                  <a:srgbClr val="000080"/>
                </a:solidFill>
                <a:latin typeface="JetBrains Mono" panose="020B0509020102050004" pitchFamily="49" charset="0"/>
              </a:rPr>
              <a:t>print</a:t>
            </a:r>
            <a:r>
              <a:rPr lang="en" sz="3200" dirty="0">
                <a:latin typeface="JetBrains Mono" panose="020B0509020102050004" pitchFamily="49" charset="0"/>
              </a:rPr>
              <a:t>(</a:t>
            </a:r>
            <a:r>
              <a:rPr lang="en" sz="3200" dirty="0" err="1">
                <a:latin typeface="JetBrains Mono" panose="020B0509020102050004" pitchFamily="49" charset="0"/>
              </a:rPr>
              <a:t>jugl.car_ride</a:t>
            </a:r>
            <a:r>
              <a:rPr lang="en" sz="3200" dirty="0">
                <a:latin typeface="JetBrains Mono" panose="020B0509020102050004" pitchFamily="49" charset="0"/>
              </a:rPr>
              <a:t>())</a:t>
            </a:r>
            <a:br>
              <a:rPr lang="en" sz="3200" dirty="0">
                <a:latin typeface="JetBrains Mono" panose="020B0509020102050004" pitchFamily="49" charset="0"/>
              </a:rPr>
            </a:br>
            <a:r>
              <a:rPr lang="en" sz="3200" dirty="0">
                <a:solidFill>
                  <a:srgbClr val="000080"/>
                </a:solidFill>
                <a:latin typeface="JetBrains Mono" panose="020B0509020102050004" pitchFamily="49" charset="0"/>
              </a:rPr>
              <a:t>print</a:t>
            </a:r>
            <a:r>
              <a:rPr lang="en" sz="3200" dirty="0">
                <a:latin typeface="JetBrains Mono" panose="020B0509020102050004" pitchFamily="49" charset="0"/>
              </a:rPr>
              <a:t>(</a:t>
            </a:r>
            <a:r>
              <a:rPr lang="en" sz="3200" dirty="0" err="1">
                <a:latin typeface="JetBrains Mono" panose="020B0509020102050004" pitchFamily="49" charset="0"/>
              </a:rPr>
              <a:t>audi.car_ride</a:t>
            </a:r>
            <a:r>
              <a:rPr lang="en" sz="3200" dirty="0">
                <a:latin typeface="JetBrains Mono" panose="020B0509020102050004" pitchFamily="49" charset="0"/>
              </a:rPr>
              <a:t>())</a:t>
            </a:r>
            <a:br>
              <a:rPr lang="en" sz="3200" dirty="0">
                <a:latin typeface="JetBrains Mono" panose="020B0509020102050004" pitchFamily="49" charset="0"/>
              </a:rPr>
            </a:br>
            <a:r>
              <a:rPr lang="en" sz="3200" dirty="0">
                <a:solidFill>
                  <a:srgbClr val="000080"/>
                </a:solidFill>
                <a:latin typeface="JetBrains Mono" panose="020B0509020102050004" pitchFamily="49" charset="0"/>
              </a:rPr>
              <a:t>print</a:t>
            </a:r>
            <a:r>
              <a:rPr lang="en" sz="3200" dirty="0">
                <a:latin typeface="JetBrains Mono" panose="020B0509020102050004" pitchFamily="49" charset="0"/>
              </a:rPr>
              <a:t>(</a:t>
            </a:r>
            <a:r>
              <a:rPr lang="en" sz="3200" dirty="0" err="1">
                <a:latin typeface="JetBrains Mono" panose="020B0509020102050004" pitchFamily="49" charset="0"/>
              </a:rPr>
              <a:t>nissan.car_ride</a:t>
            </a:r>
            <a:r>
              <a:rPr lang="en" sz="3200" dirty="0">
                <a:latin typeface="JetBrains Mono" panose="020B0509020102050004" pitchFamily="49" charset="0"/>
              </a:rPr>
              <a:t>())</a:t>
            </a:r>
            <a:endParaRPr lang="ru-RU" sz="3200" dirty="0">
              <a:latin typeface="JetBrains Mono" panose="020B0509020102050004" pitchFamily="49" charset="0"/>
            </a:endParaRPr>
          </a:p>
        </p:txBody>
      </p:sp>
    </p:spTree>
    <p:extLst>
      <p:ext uri="{BB962C8B-B14F-4D97-AF65-F5344CB8AC3E}">
        <p14:creationId xmlns:p14="http://schemas.microsoft.com/office/powerpoint/2010/main" val="316135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
          <p:cNvSpPr txBox="1">
            <a:spLocks noGrp="1"/>
          </p:cNvSpPr>
          <p:nvPr>
            <p:ph type="ctrTitle"/>
          </p:nvPr>
        </p:nvSpPr>
        <p:spPr>
          <a:xfrm>
            <a:off x="3663950" y="2316286"/>
            <a:ext cx="11298238" cy="3536042"/>
          </a:xfrm>
          <a:prstGeom prst="rect">
            <a:avLst/>
          </a:prstGeom>
          <a:noFill/>
          <a:ln>
            <a:noFill/>
          </a:ln>
        </p:spPr>
        <p:txBody>
          <a:bodyPr spcFirstLastPara="1" wrap="square" lIns="0" tIns="108000" rIns="0" bIns="0" anchor="b" anchorCtr="0">
            <a:noAutofit/>
          </a:bodyPr>
          <a:lstStyle/>
          <a:p>
            <a:pPr marL="0" lvl="0" indent="0" algn="ctr" rtl="0">
              <a:lnSpc>
                <a:spcPct val="100000"/>
              </a:lnSpc>
              <a:spcBef>
                <a:spcPts val="0"/>
              </a:spcBef>
              <a:spcAft>
                <a:spcPts val="0"/>
              </a:spcAft>
              <a:buClr>
                <a:schemeClr val="lt1"/>
              </a:buClr>
              <a:buSzPts val="6600"/>
              <a:buFont typeface="Arial"/>
              <a:buNone/>
            </a:pPr>
            <a:r>
              <a:rPr lang="ru-RU" dirty="0"/>
              <a:t>Что такое  ООП</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en-US" dirty="0">
                <a:latin typeface="GT Eesti Pro Display Light" pitchFamily="2" charset="0"/>
              </a:rPr>
              <a:t>  </a:t>
            </a:r>
            <a:r>
              <a:rPr lang="ru-RU" dirty="0">
                <a:latin typeface="GT Eesti Pro Display Light" pitchFamily="2" charset="0"/>
              </a:rPr>
              <a:t>Назначение атрибута значения по умолчанию</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20</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7117461"/>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Каждый атрибут класса должен иметь исходное значение, даже если оно равно 0 или пустой строке. В некоторых случаях (например, при задании значений по умолчанию) это исходное значение есть смысл задавать в теле метода  __</a:t>
            </a:r>
            <a:r>
              <a:rPr lang="en-US" sz="3200" dirty="0" err="1">
                <a:solidFill>
                  <a:schemeClr val="tx1"/>
                </a:solidFill>
                <a:latin typeface="GT Eesti Pro Display Light" pitchFamily="2" charset="0"/>
              </a:rPr>
              <a:t>init</a:t>
            </a:r>
            <a:r>
              <a:rPr lang="en-US" sz="3200" dirty="0">
                <a:solidFill>
                  <a:schemeClr val="tx1"/>
                </a:solidFill>
                <a:latin typeface="GT Eesti Pro Display Light" pitchFamily="2" charset="0"/>
              </a:rPr>
              <a:t>__(): </a:t>
            </a:r>
            <a:r>
              <a:rPr lang="ru-RU" sz="3200" dirty="0">
                <a:solidFill>
                  <a:schemeClr val="tx1"/>
                </a:solidFill>
                <a:latin typeface="GT Eesti Pro Display Light" pitchFamily="2" charset="0"/>
              </a:rPr>
              <a:t>в таком случае передавать  параметр для этого атрибута при создании объекта не обязательно.</a:t>
            </a:r>
          </a:p>
          <a:p>
            <a:pPr>
              <a:lnSpc>
                <a:spcPct val="150000"/>
              </a:lnSpc>
            </a:pPr>
            <a:r>
              <a:rPr lang="ru-RU" sz="3200" dirty="0">
                <a:solidFill>
                  <a:schemeClr val="tx1"/>
                </a:solidFill>
                <a:latin typeface="GT Eesti Pro Display Light" pitchFamily="2" charset="0"/>
              </a:rPr>
              <a:t>Добавим атрибут со значением </a:t>
            </a:r>
            <a:r>
              <a:rPr lang="en-US" sz="3200" dirty="0" err="1">
                <a:solidFill>
                  <a:schemeClr val="tx1"/>
                </a:solidFill>
                <a:latin typeface="GT Eesti Pro Display Light" pitchFamily="2" charset="0"/>
              </a:rPr>
              <a:t>odometr_reading</a:t>
            </a:r>
            <a:r>
              <a:rPr lang="ru-RU" sz="3200" dirty="0">
                <a:solidFill>
                  <a:schemeClr val="tx1"/>
                </a:solidFill>
                <a:latin typeface="GT Eesti Pro Display Light" pitchFamily="2" charset="0"/>
              </a:rPr>
              <a:t>, исходное значение которое всегда будет равно 0. Также в класс будет включен метод</a:t>
            </a:r>
            <a:r>
              <a:rPr lang="en-US" sz="3200" dirty="0">
                <a:solidFill>
                  <a:schemeClr val="tx1"/>
                </a:solidFill>
                <a:latin typeface="GT Eesti Pro Display Light" pitchFamily="2" charset="0"/>
              </a:rPr>
              <a:t> </a:t>
            </a:r>
            <a:r>
              <a:rPr lang="en-US" sz="3200" dirty="0" err="1">
                <a:solidFill>
                  <a:schemeClr val="tx1"/>
                </a:solidFill>
                <a:latin typeface="GT Eesti Pro Display Light" pitchFamily="2" charset="0"/>
              </a:rPr>
              <a:t>read_odometer</a:t>
            </a:r>
            <a:r>
              <a:rPr lang="en-US" sz="3200" dirty="0">
                <a:solidFill>
                  <a:schemeClr val="tx1"/>
                </a:solidFill>
                <a:latin typeface="GT Eesti Pro Display Light" pitchFamily="2" charset="0"/>
              </a:rPr>
              <a:t>() </a:t>
            </a:r>
            <a:r>
              <a:rPr lang="ru-RU" sz="3200" dirty="0">
                <a:solidFill>
                  <a:schemeClr val="tx1"/>
                </a:solidFill>
                <a:latin typeface="GT Eesti Pro Display Light" pitchFamily="2" charset="0"/>
              </a:rPr>
              <a:t>для чтения текущих показаний одометра:</a:t>
            </a:r>
          </a:p>
          <a:p>
            <a:pPr>
              <a:lnSpc>
                <a:spcPct val="150000"/>
              </a:lnSpc>
            </a:pPr>
            <a:endParaRPr lang="ru-RU" sz="5400" dirty="0">
              <a:solidFill>
                <a:schemeClr val="tx1"/>
              </a:solidFill>
              <a:latin typeface="JetBrains Mono" panose="020B0509020102050004" pitchFamily="49" charset="0"/>
            </a:endParaRPr>
          </a:p>
        </p:txBody>
      </p:sp>
    </p:spTree>
    <p:extLst>
      <p:ext uri="{BB962C8B-B14F-4D97-AF65-F5344CB8AC3E}">
        <p14:creationId xmlns:p14="http://schemas.microsoft.com/office/powerpoint/2010/main" val="21618970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en-US" dirty="0">
                <a:latin typeface="GT Eesti Pro Display Light" pitchFamily="2" charset="0"/>
              </a:rPr>
              <a:t>  </a:t>
            </a:r>
            <a:r>
              <a:rPr lang="ru-RU" dirty="0">
                <a:latin typeface="GT Eesti Pro Display Light" pitchFamily="2" charset="0"/>
              </a:rPr>
              <a:t>Назначение атрибута значения по умолчанию</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21</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8164415"/>
          </a:xfrm>
          <a:prstGeom prst="rect">
            <a:avLst/>
          </a:prstGeom>
        </p:spPr>
        <p:txBody>
          <a:bodyPr wrap="square">
            <a:spAutoFit/>
          </a:bodyPr>
          <a:lstStyle/>
          <a:p>
            <a:pPr>
              <a:lnSpc>
                <a:spcPct val="150000"/>
              </a:lnSpc>
            </a:pPr>
            <a:r>
              <a:rPr lang="en" sz="2200" dirty="0">
                <a:latin typeface="JetBrains Mono" panose="020B0509020102050004" pitchFamily="49" charset="0"/>
              </a:rPr>
              <a:t>class Car:</a:t>
            </a:r>
            <a:br>
              <a:rPr lang="en" sz="2200" dirty="0">
                <a:latin typeface="JetBrains Mono" panose="020B0509020102050004" pitchFamily="49" charset="0"/>
              </a:rPr>
            </a:br>
            <a:r>
              <a:rPr lang="en" sz="2200" dirty="0">
                <a:latin typeface="JetBrains Mono" panose="020B0509020102050004" pitchFamily="49" charset="0"/>
              </a:rPr>
              <a:t>    """</a:t>
            </a:r>
            <a:r>
              <a:rPr lang="ru-RU" sz="2200" dirty="0">
                <a:latin typeface="JetBrains Mono" panose="020B0509020102050004" pitchFamily="49" charset="0"/>
              </a:rPr>
              <a:t>Базовый класс автомобиля"""</a:t>
            </a:r>
            <a:br>
              <a:rPr lang="ru-RU" sz="2200" dirty="0">
                <a:latin typeface="JetBrains Mono" panose="020B0509020102050004" pitchFamily="49" charset="0"/>
              </a:rPr>
            </a:br>
            <a:r>
              <a:rPr lang="ru-RU" sz="2200" dirty="0">
                <a:latin typeface="JetBrains Mono" panose="020B0509020102050004" pitchFamily="49" charset="0"/>
              </a:rPr>
              <a:t>    </a:t>
            </a:r>
            <a:r>
              <a:rPr lang="en" sz="2200" dirty="0">
                <a:latin typeface="JetBrains Mono" panose="020B0509020102050004" pitchFamily="49" charset="0"/>
              </a:rPr>
              <a:t>def __</a:t>
            </a:r>
            <a:r>
              <a:rPr lang="en" sz="2200" dirty="0" err="1">
                <a:latin typeface="JetBrains Mono" panose="020B0509020102050004" pitchFamily="49" charset="0"/>
              </a:rPr>
              <a:t>init</a:t>
            </a:r>
            <a:r>
              <a:rPr lang="en" sz="2200" dirty="0">
                <a:latin typeface="JetBrains Mono" panose="020B0509020102050004" pitchFamily="49" charset="0"/>
              </a:rPr>
              <a:t>__(self, </a:t>
            </a:r>
            <a:r>
              <a:rPr lang="en" sz="2200" dirty="0" err="1">
                <a:latin typeface="JetBrains Mono" panose="020B0509020102050004" pitchFamily="49" charset="0"/>
              </a:rPr>
              <a:t>marka</a:t>
            </a:r>
            <a:r>
              <a:rPr lang="en" sz="2200" dirty="0">
                <a:latin typeface="JetBrains Mono" panose="020B0509020102050004" pitchFamily="49" charset="0"/>
              </a:rPr>
              <a:t>, speed):</a:t>
            </a:r>
            <a:br>
              <a:rPr lang="en" sz="2200" dirty="0">
                <a:latin typeface="JetBrains Mono" panose="020B0509020102050004" pitchFamily="49" charset="0"/>
              </a:rPr>
            </a:br>
            <a:r>
              <a:rPr lang="en" sz="2200" dirty="0">
                <a:latin typeface="JetBrains Mono" panose="020B0509020102050004" pitchFamily="49" charset="0"/>
              </a:rPr>
              <a:t>        """ </a:t>
            </a:r>
            <a:r>
              <a:rPr lang="ru-RU" sz="2200" dirty="0">
                <a:latin typeface="JetBrains Mono" panose="020B0509020102050004" pitchFamily="49" charset="0"/>
              </a:rPr>
              <a:t>инициализирует атрибуты марки и скорости автомобиля"""</a:t>
            </a:r>
            <a:br>
              <a:rPr lang="ru-RU" sz="2200" dirty="0">
                <a:latin typeface="JetBrains Mono" panose="020B0509020102050004" pitchFamily="49" charset="0"/>
              </a:rPr>
            </a:br>
            <a:r>
              <a:rPr lang="ru-RU" sz="2200" dirty="0">
                <a:latin typeface="JetBrains Mono" panose="020B0509020102050004" pitchFamily="49" charset="0"/>
              </a:rPr>
              <a:t>        </a:t>
            </a:r>
            <a:r>
              <a:rPr lang="en" sz="2200" dirty="0" err="1">
                <a:latin typeface="JetBrains Mono" panose="020B0509020102050004" pitchFamily="49" charset="0"/>
              </a:rPr>
              <a:t>self.marka</a:t>
            </a:r>
            <a:r>
              <a:rPr lang="en" sz="2200" dirty="0">
                <a:latin typeface="JetBrains Mono" panose="020B0509020102050004" pitchFamily="49" charset="0"/>
              </a:rPr>
              <a:t> = </a:t>
            </a:r>
            <a:r>
              <a:rPr lang="en" sz="2200" dirty="0" err="1">
                <a:latin typeface="JetBrains Mono" panose="020B0509020102050004" pitchFamily="49" charset="0"/>
              </a:rPr>
              <a:t>marka</a:t>
            </a:r>
            <a:br>
              <a:rPr lang="en" sz="2200" dirty="0">
                <a:latin typeface="JetBrains Mono" panose="020B0509020102050004" pitchFamily="49" charset="0"/>
              </a:rPr>
            </a:br>
            <a:r>
              <a:rPr lang="en" sz="2200" dirty="0">
                <a:latin typeface="JetBrains Mono" panose="020B0509020102050004" pitchFamily="49" charset="0"/>
              </a:rPr>
              <a:t>        </a:t>
            </a:r>
            <a:r>
              <a:rPr lang="en" sz="2200" dirty="0" err="1">
                <a:latin typeface="JetBrains Mono" panose="020B0509020102050004" pitchFamily="49" charset="0"/>
              </a:rPr>
              <a:t>self.speed</a:t>
            </a:r>
            <a:r>
              <a:rPr lang="en" sz="2200" dirty="0">
                <a:latin typeface="JetBrains Mono" panose="020B0509020102050004" pitchFamily="49" charset="0"/>
              </a:rPr>
              <a:t> = speed</a:t>
            </a:r>
            <a:br>
              <a:rPr lang="en" sz="2200" dirty="0">
                <a:latin typeface="JetBrains Mono" panose="020B0509020102050004" pitchFamily="49" charset="0"/>
              </a:rPr>
            </a:br>
            <a:r>
              <a:rPr lang="en" sz="2200" dirty="0">
                <a:latin typeface="JetBrains Mono" panose="020B0509020102050004" pitchFamily="49" charset="0"/>
              </a:rPr>
              <a:t>        </a:t>
            </a:r>
            <a:r>
              <a:rPr lang="en" sz="2200" dirty="0" err="1">
                <a:latin typeface="JetBrains Mono" panose="020B0509020102050004" pitchFamily="49" charset="0"/>
              </a:rPr>
              <a:t>self.odometr_reading</a:t>
            </a:r>
            <a:r>
              <a:rPr lang="en" sz="2200" dirty="0">
                <a:latin typeface="JetBrains Mono" panose="020B0509020102050004" pitchFamily="49" charset="0"/>
              </a:rPr>
              <a:t> = 0</a:t>
            </a:r>
            <a:br>
              <a:rPr lang="en" sz="2200" dirty="0">
                <a:latin typeface="JetBrains Mono" panose="020B0509020102050004" pitchFamily="49" charset="0"/>
              </a:rPr>
            </a:br>
            <a:r>
              <a:rPr lang="en" sz="2200" dirty="0">
                <a:latin typeface="JetBrains Mono" panose="020B0509020102050004" pitchFamily="49" charset="0"/>
              </a:rPr>
              <a:t>    def </a:t>
            </a:r>
            <a:r>
              <a:rPr lang="en" sz="2200" dirty="0" err="1">
                <a:latin typeface="JetBrains Mono" panose="020B0509020102050004" pitchFamily="49" charset="0"/>
              </a:rPr>
              <a:t>car_ride</a:t>
            </a:r>
            <a:r>
              <a:rPr lang="en" sz="2200" dirty="0">
                <a:latin typeface="JetBrains Mono" panose="020B0509020102050004" pitchFamily="49" charset="0"/>
              </a:rPr>
              <a:t>(self):</a:t>
            </a:r>
            <a:br>
              <a:rPr lang="en" sz="2200" dirty="0">
                <a:latin typeface="JetBrains Mono" panose="020B0509020102050004" pitchFamily="49" charset="0"/>
              </a:rPr>
            </a:br>
            <a:r>
              <a:rPr lang="en" sz="2200" dirty="0">
                <a:latin typeface="JetBrains Mono" panose="020B0509020102050004" pitchFamily="49" charset="0"/>
              </a:rPr>
              <a:t>        return "</a:t>
            </a:r>
            <a:r>
              <a:rPr lang="ru-RU" sz="2200" dirty="0">
                <a:latin typeface="JetBrains Mono" panose="020B0509020102050004" pitchFamily="49" charset="0"/>
              </a:rPr>
              <a:t>машинка " + </a:t>
            </a:r>
            <a:r>
              <a:rPr lang="en" sz="2200" dirty="0" err="1">
                <a:latin typeface="JetBrains Mono" panose="020B0509020102050004" pitchFamily="49" charset="0"/>
              </a:rPr>
              <a:t>self.marka</a:t>
            </a:r>
            <a:r>
              <a:rPr lang="en" sz="2200" dirty="0">
                <a:latin typeface="JetBrains Mono" panose="020B0509020102050004" pitchFamily="49" charset="0"/>
              </a:rPr>
              <a:t>+" </a:t>
            </a:r>
            <a:r>
              <a:rPr lang="ru-RU" sz="2200" dirty="0">
                <a:latin typeface="JetBrains Mono" panose="020B0509020102050004" pitchFamily="49" charset="0"/>
              </a:rPr>
              <a:t>едет со скоростью "+ </a:t>
            </a:r>
            <a:r>
              <a:rPr lang="en" sz="2200" dirty="0">
                <a:latin typeface="JetBrains Mono" panose="020B0509020102050004" pitchFamily="49" charset="0"/>
              </a:rPr>
              <a:t>str(</a:t>
            </a:r>
            <a:r>
              <a:rPr lang="en" sz="2200" dirty="0" err="1">
                <a:latin typeface="JetBrains Mono" panose="020B0509020102050004" pitchFamily="49" charset="0"/>
              </a:rPr>
              <a:t>self.speed</a:t>
            </a:r>
            <a:r>
              <a:rPr lang="en" sz="2200" dirty="0">
                <a:latin typeface="JetBrains Mono" panose="020B0509020102050004" pitchFamily="49" charset="0"/>
              </a:rPr>
              <a:t>)</a:t>
            </a:r>
            <a:br>
              <a:rPr lang="en" sz="2200" dirty="0">
                <a:latin typeface="JetBrains Mono" panose="020B0509020102050004" pitchFamily="49" charset="0"/>
              </a:rPr>
            </a:br>
            <a:r>
              <a:rPr lang="en" sz="2200" dirty="0">
                <a:latin typeface="JetBrains Mono" panose="020B0509020102050004" pitchFamily="49" charset="0"/>
              </a:rPr>
              <a:t>    def </a:t>
            </a:r>
            <a:r>
              <a:rPr lang="en" sz="2200" dirty="0" err="1">
                <a:latin typeface="JetBrains Mono" panose="020B0509020102050004" pitchFamily="49" charset="0"/>
              </a:rPr>
              <a:t>read_odometr</a:t>
            </a:r>
            <a:r>
              <a:rPr lang="en" sz="2200" dirty="0">
                <a:latin typeface="JetBrains Mono" panose="020B0509020102050004" pitchFamily="49" charset="0"/>
              </a:rPr>
              <a:t>(self):</a:t>
            </a:r>
            <a:br>
              <a:rPr lang="en" sz="2200" dirty="0">
                <a:latin typeface="JetBrains Mono" panose="020B0509020102050004" pitchFamily="49" charset="0"/>
              </a:rPr>
            </a:br>
            <a:r>
              <a:rPr lang="en" sz="2200" dirty="0">
                <a:latin typeface="JetBrains Mono" panose="020B0509020102050004" pitchFamily="49" charset="0"/>
              </a:rPr>
              <a:t>        """</a:t>
            </a:r>
            <a:r>
              <a:rPr lang="ru-RU" sz="2200" dirty="0">
                <a:latin typeface="JetBrains Mono" panose="020B0509020102050004" pitchFamily="49" charset="0"/>
              </a:rPr>
              <a:t>Выведет нам пробег автомобиля """</a:t>
            </a:r>
            <a:br>
              <a:rPr lang="ru-RU" sz="2200" dirty="0">
                <a:latin typeface="JetBrains Mono" panose="020B0509020102050004" pitchFamily="49" charset="0"/>
              </a:rPr>
            </a:br>
            <a:r>
              <a:rPr lang="ru-RU" sz="2200" dirty="0">
                <a:latin typeface="JetBrains Mono" panose="020B0509020102050004" pitchFamily="49" charset="0"/>
              </a:rPr>
              <a:t>        </a:t>
            </a:r>
            <a:r>
              <a:rPr lang="en" sz="2200" dirty="0">
                <a:latin typeface="JetBrains Mono" panose="020B0509020102050004" pitchFamily="49" charset="0"/>
              </a:rPr>
              <a:t>print("</a:t>
            </a:r>
            <a:r>
              <a:rPr lang="ru-RU" sz="2200" dirty="0">
                <a:latin typeface="JetBrains Mono" panose="020B0509020102050004" pitchFamily="49" charset="0"/>
              </a:rPr>
              <a:t>У этого автомобиля пробег " + </a:t>
            </a:r>
            <a:r>
              <a:rPr lang="en" sz="2200" dirty="0">
                <a:latin typeface="JetBrains Mono" panose="020B0509020102050004" pitchFamily="49" charset="0"/>
              </a:rPr>
              <a:t>self(</a:t>
            </a:r>
            <a:r>
              <a:rPr lang="en" sz="2200" dirty="0" err="1">
                <a:latin typeface="JetBrains Mono" panose="020B0509020102050004" pitchFamily="49" charset="0"/>
              </a:rPr>
              <a:t>self.odometr_reading</a:t>
            </a:r>
            <a:r>
              <a:rPr lang="en" sz="2200" dirty="0">
                <a:latin typeface="JetBrains Mono" panose="020B0509020102050004" pitchFamily="49" charset="0"/>
              </a:rPr>
              <a:t>) + "</a:t>
            </a:r>
            <a:r>
              <a:rPr lang="ru-RU" sz="2200" dirty="0">
                <a:latin typeface="JetBrains Mono" panose="020B0509020102050004" pitchFamily="49" charset="0"/>
              </a:rPr>
              <a:t>на счетчике")</a:t>
            </a:r>
            <a:br>
              <a:rPr lang="ru-RU" sz="2200" dirty="0">
                <a:latin typeface="JetBrains Mono" panose="020B0509020102050004" pitchFamily="49" charset="0"/>
              </a:rPr>
            </a:br>
            <a:r>
              <a:rPr lang="ru-RU" sz="2200" dirty="0">
                <a:latin typeface="JetBrains Mono" panose="020B0509020102050004" pitchFamily="49" charset="0"/>
              </a:rPr>
              <a:t>#однако 0 на счетчике держится недолго, поэтому нам потребуется метод для этого изменения</a:t>
            </a:r>
            <a:br>
              <a:rPr lang="ru-RU" sz="2200" dirty="0">
                <a:latin typeface="JetBrains Mono" panose="020B0509020102050004" pitchFamily="49" charset="0"/>
              </a:rPr>
            </a:br>
            <a:br>
              <a:rPr lang="ru-RU" sz="2200" dirty="0">
                <a:latin typeface="JetBrains Mono" panose="020B0509020102050004" pitchFamily="49" charset="0"/>
              </a:rPr>
            </a:br>
            <a:br>
              <a:rPr lang="ru-RU" sz="2200" dirty="0">
                <a:latin typeface="JetBrains Mono" panose="020B0509020102050004" pitchFamily="49" charset="0"/>
              </a:rPr>
            </a:br>
            <a:endParaRPr lang="ru-RU" sz="2200" dirty="0">
              <a:solidFill>
                <a:schemeClr val="tx1"/>
              </a:solidFill>
              <a:latin typeface="JetBrains Mono" panose="020B0509020102050004" pitchFamily="49" charset="0"/>
            </a:endParaRPr>
          </a:p>
        </p:txBody>
      </p:sp>
    </p:spTree>
    <p:extLst>
      <p:ext uri="{BB962C8B-B14F-4D97-AF65-F5344CB8AC3E}">
        <p14:creationId xmlns:p14="http://schemas.microsoft.com/office/powerpoint/2010/main" val="42913133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Изменение значения атрибута</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22</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6665286"/>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Значение атрибута можно изменить одним из трех способов: изменить его в экземпляре, задать значение при помощи метода или изменить его с приращением (то есть прибавлением определенной величины) при помощи метода. </a:t>
            </a:r>
          </a:p>
          <a:p>
            <a:pPr>
              <a:lnSpc>
                <a:spcPct val="150000"/>
              </a:lnSpc>
            </a:pPr>
            <a:r>
              <a:rPr lang="ru-RU" sz="3200" dirty="0">
                <a:solidFill>
                  <a:schemeClr val="tx1"/>
                </a:solidFill>
                <a:latin typeface="GT Eesti Pro Display Light" pitchFamily="2" charset="0"/>
              </a:rPr>
              <a:t>Рассмотрим прямое изменения значения атрибута. Для этого мы можем обратиться к нему через экземпляр:</a:t>
            </a:r>
          </a:p>
          <a:p>
            <a:pPr>
              <a:lnSpc>
                <a:spcPct val="150000"/>
              </a:lnSpc>
            </a:pPr>
            <a:r>
              <a:rPr lang="ru-RU" sz="3200" dirty="0">
                <a:solidFill>
                  <a:schemeClr val="tx1"/>
                </a:solidFill>
                <a:latin typeface="GT Eesti Pro Display Light" pitchFamily="2" charset="0"/>
              </a:rPr>
              <a:t> </a:t>
            </a:r>
            <a:r>
              <a:rPr lang="en-US" sz="3200" dirty="0" err="1">
                <a:solidFill>
                  <a:schemeClr val="tx1"/>
                </a:solidFill>
                <a:latin typeface="GT Eesti Pro Display Light" pitchFamily="2" charset="0"/>
              </a:rPr>
              <a:t>audi.odometr_reading</a:t>
            </a:r>
            <a:r>
              <a:rPr lang="en-US" sz="3200" dirty="0">
                <a:solidFill>
                  <a:schemeClr val="tx1"/>
                </a:solidFill>
                <a:latin typeface="GT Eesti Pro Display Light" pitchFamily="2" charset="0"/>
              </a:rPr>
              <a:t> = 100</a:t>
            </a:r>
          </a:p>
          <a:p>
            <a:pPr>
              <a:lnSpc>
                <a:spcPct val="150000"/>
              </a:lnSpc>
            </a:pPr>
            <a:r>
              <a:rPr lang="en-US" sz="3200" dirty="0" err="1">
                <a:solidFill>
                  <a:schemeClr val="tx1"/>
                </a:solidFill>
                <a:latin typeface="GT Eesti Pro Display Light" pitchFamily="2" charset="0"/>
              </a:rPr>
              <a:t>audi.read_odometr</a:t>
            </a:r>
            <a:r>
              <a:rPr lang="en-US" sz="3200" dirty="0">
                <a:solidFill>
                  <a:schemeClr val="tx1"/>
                </a:solidFill>
                <a:latin typeface="GT Eesti Pro Display Light" pitchFamily="2" charset="0"/>
              </a:rPr>
              <a:t>()</a:t>
            </a:r>
          </a:p>
          <a:p>
            <a:pPr>
              <a:lnSpc>
                <a:spcPct val="150000"/>
              </a:lnSpc>
            </a:pPr>
            <a:r>
              <a:rPr lang="en-US" sz="3200" dirty="0">
                <a:solidFill>
                  <a:schemeClr val="tx1"/>
                </a:solidFill>
                <a:latin typeface="GT Eesti Pro Display Light" pitchFamily="2" charset="0"/>
              </a:rPr>
              <a:t>#</a:t>
            </a:r>
            <a:r>
              <a:rPr lang="ru-RU" sz="3200" dirty="0">
                <a:solidFill>
                  <a:schemeClr val="tx1"/>
                </a:solidFill>
                <a:latin typeface="GT Eesti Pro Display Light" pitchFamily="2" charset="0"/>
              </a:rPr>
              <a:t>мы же не собираемся скручивать счетчик?</a:t>
            </a:r>
            <a:endParaRPr lang="ru-RU" sz="5400" dirty="0">
              <a:solidFill>
                <a:schemeClr val="tx1"/>
              </a:solidFill>
              <a:latin typeface="JetBrains Mono" panose="020B0509020102050004" pitchFamily="49" charset="0"/>
            </a:endParaRPr>
          </a:p>
        </p:txBody>
      </p:sp>
    </p:spTree>
    <p:extLst>
      <p:ext uri="{BB962C8B-B14F-4D97-AF65-F5344CB8AC3E}">
        <p14:creationId xmlns:p14="http://schemas.microsoft.com/office/powerpoint/2010/main" val="25963228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a:xfrm>
            <a:off x="1087126" y="300912"/>
            <a:ext cx="15176499" cy="1135062"/>
          </a:xfrm>
        </p:spPr>
        <p:txBody>
          <a:bodyPr/>
          <a:lstStyle/>
          <a:p>
            <a:pPr algn="ctr"/>
            <a:r>
              <a:rPr lang="ru-RU" dirty="0">
                <a:latin typeface="GT Eesti Pro Display Light" pitchFamily="2" charset="0"/>
              </a:rPr>
              <a:t>Назначение свойства через метод</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23</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214224"/>
            <a:ext cx="15176499" cy="2685479"/>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Теперь давайте сделаем обновим наш код, чтобы мы могли назначать количество километров в нашем одометре  через метод:</a:t>
            </a:r>
          </a:p>
          <a:p>
            <a:pPr>
              <a:lnSpc>
                <a:spcPct val="150000"/>
              </a:lnSpc>
            </a:pPr>
            <a:endParaRPr lang="ru-RU" sz="5400" dirty="0">
              <a:solidFill>
                <a:schemeClr val="tx1"/>
              </a:solidFill>
              <a:latin typeface="JetBrains Mono" panose="020B0509020102050004" pitchFamily="49" charset="0"/>
            </a:endParaRPr>
          </a:p>
        </p:txBody>
      </p:sp>
      <p:sp>
        <p:nvSpPr>
          <p:cNvPr id="5" name="Прямоугольник 4">
            <a:extLst>
              <a:ext uri="{FF2B5EF4-FFF2-40B4-BE49-F238E27FC236}">
                <a16:creationId xmlns:a16="http://schemas.microsoft.com/office/drawing/2014/main" id="{73A5474B-CC63-8B47-8E8D-1368CA306E8B}"/>
              </a:ext>
            </a:extLst>
          </p:cNvPr>
          <p:cNvSpPr/>
          <p:nvPr/>
        </p:nvSpPr>
        <p:spPr>
          <a:xfrm>
            <a:off x="1365821" y="3026084"/>
            <a:ext cx="13639332" cy="6124754"/>
          </a:xfrm>
          <a:prstGeom prst="rect">
            <a:avLst/>
          </a:prstGeom>
        </p:spPr>
        <p:txBody>
          <a:bodyPr wrap="square">
            <a:spAutoFit/>
          </a:bodyPr>
          <a:lstStyle/>
          <a:p>
            <a:r>
              <a:rPr lang="en-US" sz="2800" dirty="0"/>
              <a:t>class Car:</a:t>
            </a:r>
          </a:p>
          <a:p>
            <a:r>
              <a:rPr lang="en-US" sz="2800" dirty="0"/>
              <a:t>…</a:t>
            </a:r>
            <a:r>
              <a:rPr lang="en" sz="2800" dirty="0"/>
              <a:t> </a:t>
            </a:r>
            <a:endParaRPr lang="ru-RU" sz="2800" dirty="0"/>
          </a:p>
          <a:p>
            <a:r>
              <a:rPr lang="en" sz="2800" b="1" dirty="0">
                <a:solidFill>
                  <a:srgbClr val="000080"/>
                </a:solidFill>
              </a:rPr>
              <a:t>def </a:t>
            </a:r>
            <a:r>
              <a:rPr lang="en" sz="2800" dirty="0" err="1"/>
              <a:t>read_odometr</a:t>
            </a:r>
            <a:r>
              <a:rPr lang="en" sz="2800" dirty="0"/>
              <a:t>(</a:t>
            </a:r>
            <a:r>
              <a:rPr lang="en" sz="2800" dirty="0">
                <a:solidFill>
                  <a:srgbClr val="94558D"/>
                </a:solidFill>
              </a:rPr>
              <a:t>self</a:t>
            </a:r>
            <a:r>
              <a:rPr lang="en" sz="2800" dirty="0"/>
              <a:t>):</a:t>
            </a:r>
            <a:br>
              <a:rPr lang="en" sz="2800" dirty="0"/>
            </a:br>
            <a:r>
              <a:rPr lang="en" sz="2800" dirty="0"/>
              <a:t>        </a:t>
            </a:r>
            <a:r>
              <a:rPr lang="en" sz="2800" i="1" dirty="0">
                <a:solidFill>
                  <a:srgbClr val="808080"/>
                </a:solidFill>
              </a:rPr>
              <a:t>"""</a:t>
            </a:r>
            <a:r>
              <a:rPr lang="ru-RU" sz="2800" i="1" dirty="0">
                <a:solidFill>
                  <a:srgbClr val="808080"/>
                </a:solidFill>
              </a:rPr>
              <a:t>Выведет нам пробег автомобиля """</a:t>
            </a:r>
            <a:br>
              <a:rPr lang="ru-RU" sz="2800" i="1" dirty="0">
                <a:solidFill>
                  <a:srgbClr val="808080"/>
                </a:solidFill>
              </a:rPr>
            </a:br>
            <a:r>
              <a:rPr lang="ru-RU" sz="2800" i="1" dirty="0">
                <a:solidFill>
                  <a:srgbClr val="808080"/>
                </a:solidFill>
              </a:rPr>
              <a:t>        </a:t>
            </a:r>
            <a:r>
              <a:rPr lang="en" sz="2800" dirty="0">
                <a:solidFill>
                  <a:srgbClr val="000080"/>
                </a:solidFill>
              </a:rPr>
              <a:t>print</a:t>
            </a:r>
            <a:r>
              <a:rPr lang="en" sz="2800" dirty="0"/>
              <a:t>(</a:t>
            </a:r>
            <a:r>
              <a:rPr lang="en" sz="2800" b="1" dirty="0">
                <a:solidFill>
                  <a:srgbClr val="008080"/>
                </a:solidFill>
              </a:rPr>
              <a:t>"</a:t>
            </a:r>
            <a:r>
              <a:rPr lang="ru-RU" sz="2800" b="1" dirty="0">
                <a:solidFill>
                  <a:srgbClr val="008080"/>
                </a:solidFill>
              </a:rPr>
              <a:t>У этого автомобиля пробег " </a:t>
            </a:r>
            <a:r>
              <a:rPr lang="ru-RU" sz="2800" dirty="0"/>
              <a:t>+ </a:t>
            </a:r>
            <a:r>
              <a:rPr lang="en" sz="2800" dirty="0">
                <a:solidFill>
                  <a:srgbClr val="000080"/>
                </a:solidFill>
              </a:rPr>
              <a:t>str</a:t>
            </a:r>
            <a:r>
              <a:rPr lang="en" sz="2800" dirty="0"/>
              <a:t>(</a:t>
            </a:r>
            <a:r>
              <a:rPr lang="en" sz="2800" dirty="0" err="1">
                <a:solidFill>
                  <a:srgbClr val="94558D"/>
                </a:solidFill>
              </a:rPr>
              <a:t>self</a:t>
            </a:r>
            <a:r>
              <a:rPr lang="en" sz="2800" dirty="0" err="1"/>
              <a:t>.odometr_reading</a:t>
            </a:r>
            <a:r>
              <a:rPr lang="en" sz="2800" dirty="0"/>
              <a:t>) + </a:t>
            </a:r>
            <a:r>
              <a:rPr lang="en" sz="2800" b="1" dirty="0">
                <a:solidFill>
                  <a:srgbClr val="008080"/>
                </a:solidFill>
              </a:rPr>
              <a:t>" </a:t>
            </a:r>
            <a:r>
              <a:rPr lang="ru-RU" sz="2800" b="1" dirty="0">
                <a:solidFill>
                  <a:srgbClr val="008080"/>
                </a:solidFill>
              </a:rPr>
              <a:t>на счетчике"</a:t>
            </a:r>
            <a:r>
              <a:rPr lang="ru-RU" sz="2800" dirty="0"/>
              <a:t>)</a:t>
            </a:r>
            <a:br>
              <a:rPr lang="ru-RU" sz="2800" dirty="0"/>
            </a:br>
            <a:r>
              <a:rPr lang="ru-RU" sz="2800" dirty="0"/>
              <a:t>    </a:t>
            </a:r>
            <a:r>
              <a:rPr lang="en" sz="2800" b="1" dirty="0">
                <a:solidFill>
                  <a:srgbClr val="000080"/>
                </a:solidFill>
              </a:rPr>
              <a:t>def </a:t>
            </a:r>
            <a:r>
              <a:rPr lang="en" sz="2800" dirty="0" err="1"/>
              <a:t>update_odometr</a:t>
            </a:r>
            <a:r>
              <a:rPr lang="en" sz="2800" dirty="0"/>
              <a:t>(</a:t>
            </a:r>
            <a:r>
              <a:rPr lang="en" sz="2800" dirty="0">
                <a:solidFill>
                  <a:srgbClr val="94558D"/>
                </a:solidFill>
              </a:rPr>
              <a:t>self</a:t>
            </a:r>
            <a:r>
              <a:rPr lang="en" sz="2800" dirty="0"/>
              <a:t>, mileage):</a:t>
            </a:r>
            <a:br>
              <a:rPr lang="en" sz="2800" dirty="0"/>
            </a:br>
            <a:r>
              <a:rPr lang="en" sz="2800" dirty="0"/>
              <a:t>        </a:t>
            </a:r>
            <a:r>
              <a:rPr lang="en" sz="2800" dirty="0" err="1">
                <a:solidFill>
                  <a:srgbClr val="94558D"/>
                </a:solidFill>
              </a:rPr>
              <a:t>self</a:t>
            </a:r>
            <a:r>
              <a:rPr lang="en" sz="2800" dirty="0" err="1"/>
              <a:t>.odometr_reading</a:t>
            </a:r>
            <a:r>
              <a:rPr lang="en" sz="2800" dirty="0"/>
              <a:t> = mileage</a:t>
            </a:r>
            <a:br>
              <a:rPr lang="en" sz="2800" dirty="0"/>
            </a:br>
            <a:br>
              <a:rPr lang="en" sz="2800" dirty="0"/>
            </a:br>
            <a:r>
              <a:rPr lang="en" sz="2800" i="1" dirty="0">
                <a:solidFill>
                  <a:srgbClr val="808080"/>
                </a:solidFill>
              </a:rPr>
              <a:t>#</a:t>
            </a:r>
            <a:r>
              <a:rPr lang="ru-RU" sz="2800" i="1" dirty="0">
                <a:solidFill>
                  <a:srgbClr val="808080"/>
                </a:solidFill>
              </a:rPr>
              <a:t>теперь мы сможем обновлять значения одометра с помощью вызова метода</a:t>
            </a:r>
            <a:br>
              <a:rPr lang="ru-RU" sz="2800" i="1" dirty="0">
                <a:solidFill>
                  <a:srgbClr val="808080"/>
                </a:solidFill>
              </a:rPr>
            </a:br>
            <a:r>
              <a:rPr lang="en" sz="2800" dirty="0" err="1"/>
              <a:t>bmw</a:t>
            </a:r>
            <a:r>
              <a:rPr lang="en" sz="2800" dirty="0"/>
              <a:t> = Car(</a:t>
            </a:r>
            <a:r>
              <a:rPr lang="en" sz="2800" b="1" dirty="0">
                <a:solidFill>
                  <a:srgbClr val="008080"/>
                </a:solidFill>
              </a:rPr>
              <a:t>'</a:t>
            </a:r>
            <a:r>
              <a:rPr lang="en" sz="2800" b="1" dirty="0" err="1">
                <a:solidFill>
                  <a:srgbClr val="008080"/>
                </a:solidFill>
              </a:rPr>
              <a:t>bmw</a:t>
            </a:r>
            <a:r>
              <a:rPr lang="en" sz="2800" b="1" dirty="0">
                <a:solidFill>
                  <a:srgbClr val="008080"/>
                </a:solidFill>
              </a:rPr>
              <a:t>'</a:t>
            </a:r>
            <a:r>
              <a:rPr lang="en" sz="2800" dirty="0"/>
              <a:t>, </a:t>
            </a:r>
            <a:r>
              <a:rPr lang="en" sz="2800" dirty="0">
                <a:solidFill>
                  <a:srgbClr val="0000FF"/>
                </a:solidFill>
              </a:rPr>
              <a:t>90</a:t>
            </a:r>
            <a:r>
              <a:rPr lang="en" sz="2800" dirty="0"/>
              <a:t>)</a:t>
            </a:r>
            <a:br>
              <a:rPr lang="en" sz="2800" dirty="0"/>
            </a:br>
            <a:r>
              <a:rPr lang="en" sz="2800" dirty="0" err="1"/>
              <a:t>bmw.update_odometr</a:t>
            </a:r>
            <a:r>
              <a:rPr lang="en" sz="2800" dirty="0"/>
              <a:t>(</a:t>
            </a:r>
            <a:r>
              <a:rPr lang="en" sz="2800" dirty="0">
                <a:solidFill>
                  <a:srgbClr val="0000FF"/>
                </a:solidFill>
              </a:rPr>
              <a:t>290</a:t>
            </a:r>
            <a:r>
              <a:rPr lang="en" sz="2800" dirty="0"/>
              <a:t>)</a:t>
            </a:r>
            <a:br>
              <a:rPr lang="en" sz="2800" dirty="0"/>
            </a:br>
            <a:r>
              <a:rPr lang="en" sz="2800" dirty="0" err="1"/>
              <a:t>bmw.read_odometr</a:t>
            </a:r>
            <a:r>
              <a:rPr lang="en" sz="2800" dirty="0"/>
              <a:t>()</a:t>
            </a:r>
            <a:endParaRPr lang="ru-RU" sz="2800" dirty="0"/>
          </a:p>
        </p:txBody>
      </p:sp>
    </p:spTree>
    <p:extLst>
      <p:ext uri="{BB962C8B-B14F-4D97-AF65-F5344CB8AC3E}">
        <p14:creationId xmlns:p14="http://schemas.microsoft.com/office/powerpoint/2010/main" val="35017998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Изменение атрибута с приращением</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24</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5187959"/>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Иногда значение атрибута требуется изменить с заданным приращением (вместо того, чтобы присваивать атрибуту произвольное новое значение). Допустим мы программируем класс, который сможет обслужить любую машину, которая приедет к нам в пункт перепродажи поддержанных автомобилей. Для этого нам для того, чтобы каждый раз не перезаписывать значения экземпляра, нужно изначально задать пробег, а потом его увеличивать, принимая на вход продолжительность и скорость во время тест-драйва.</a:t>
            </a:r>
            <a:endParaRPr lang="ru-RU" sz="5400" dirty="0">
              <a:solidFill>
                <a:schemeClr val="tx1"/>
              </a:solidFill>
              <a:latin typeface="JetBrains Mono" panose="020B0509020102050004" pitchFamily="49" charset="0"/>
            </a:endParaRPr>
          </a:p>
        </p:txBody>
      </p:sp>
    </p:spTree>
    <p:extLst>
      <p:ext uri="{BB962C8B-B14F-4D97-AF65-F5344CB8AC3E}">
        <p14:creationId xmlns:p14="http://schemas.microsoft.com/office/powerpoint/2010/main" val="4399701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Изменение атрибута с приращением</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25</a:t>
            </a:fld>
            <a:endParaRPr lang="ru-RU"/>
          </a:p>
        </p:txBody>
      </p:sp>
      <p:sp>
        <p:nvSpPr>
          <p:cNvPr id="5" name="Прямоугольник 4">
            <a:extLst>
              <a:ext uri="{FF2B5EF4-FFF2-40B4-BE49-F238E27FC236}">
                <a16:creationId xmlns:a16="http://schemas.microsoft.com/office/drawing/2014/main" id="{E16C50EE-AE82-C947-BE06-FBF514638F95}"/>
              </a:ext>
            </a:extLst>
          </p:cNvPr>
          <p:cNvSpPr/>
          <p:nvPr/>
        </p:nvSpPr>
        <p:spPr>
          <a:xfrm>
            <a:off x="1275882" y="1315050"/>
            <a:ext cx="15752944" cy="7848302"/>
          </a:xfrm>
          <a:prstGeom prst="rect">
            <a:avLst/>
          </a:prstGeom>
        </p:spPr>
        <p:txBody>
          <a:bodyPr wrap="square">
            <a:spAutoFit/>
          </a:bodyPr>
          <a:lstStyle/>
          <a:p>
            <a:r>
              <a:rPr lang="en" sz="3600" dirty="0"/>
              <a:t> </a:t>
            </a:r>
            <a:r>
              <a:rPr lang="en" sz="3600" b="1" dirty="0">
                <a:solidFill>
                  <a:srgbClr val="000080"/>
                </a:solidFill>
              </a:rPr>
              <a:t>def </a:t>
            </a:r>
            <a:r>
              <a:rPr lang="en" sz="3600" dirty="0" err="1"/>
              <a:t>update_odometr</a:t>
            </a:r>
            <a:r>
              <a:rPr lang="en" sz="3600" dirty="0"/>
              <a:t>(</a:t>
            </a:r>
            <a:r>
              <a:rPr lang="en" sz="3600" dirty="0">
                <a:solidFill>
                  <a:srgbClr val="94558D"/>
                </a:solidFill>
              </a:rPr>
              <a:t>self</a:t>
            </a:r>
            <a:r>
              <a:rPr lang="en" sz="3600" dirty="0"/>
              <a:t>, </a:t>
            </a:r>
            <a:r>
              <a:rPr lang="en" sz="3600" dirty="0" err="1"/>
              <a:t>kilo_age</a:t>
            </a:r>
            <a:r>
              <a:rPr lang="en" sz="3600" dirty="0"/>
              <a:t>):</a:t>
            </a:r>
            <a:br>
              <a:rPr lang="en" sz="3600" dirty="0"/>
            </a:br>
            <a:r>
              <a:rPr lang="en" sz="3600" dirty="0"/>
              <a:t>        </a:t>
            </a:r>
            <a:r>
              <a:rPr lang="en" sz="3600" dirty="0" err="1">
                <a:solidFill>
                  <a:srgbClr val="94558D"/>
                </a:solidFill>
              </a:rPr>
              <a:t>self</a:t>
            </a:r>
            <a:r>
              <a:rPr lang="en" sz="3600" dirty="0" err="1"/>
              <a:t>.odometr_reading</a:t>
            </a:r>
            <a:r>
              <a:rPr lang="en" sz="3600" dirty="0"/>
              <a:t> = </a:t>
            </a:r>
            <a:r>
              <a:rPr lang="en" sz="3600" dirty="0" err="1"/>
              <a:t>kilo_age</a:t>
            </a:r>
            <a:br>
              <a:rPr lang="en" sz="3600" dirty="0"/>
            </a:br>
            <a:r>
              <a:rPr lang="en" sz="3600" dirty="0"/>
              <a:t>    </a:t>
            </a:r>
            <a:r>
              <a:rPr lang="en" sz="3600" b="1" dirty="0">
                <a:solidFill>
                  <a:srgbClr val="000080"/>
                </a:solidFill>
              </a:rPr>
              <a:t>def </a:t>
            </a:r>
            <a:r>
              <a:rPr lang="en" sz="3600" dirty="0" err="1"/>
              <a:t>increment_odometr</a:t>
            </a:r>
            <a:r>
              <a:rPr lang="en" sz="3600" dirty="0"/>
              <a:t>(</a:t>
            </a:r>
            <a:r>
              <a:rPr lang="en" sz="3600" dirty="0">
                <a:solidFill>
                  <a:srgbClr val="94558D"/>
                </a:solidFill>
              </a:rPr>
              <a:t>self</a:t>
            </a:r>
            <a:r>
              <a:rPr lang="en" sz="3600" dirty="0"/>
              <a:t>, </a:t>
            </a:r>
            <a:r>
              <a:rPr lang="en" sz="3600" dirty="0" err="1"/>
              <a:t>kilometrs</a:t>
            </a:r>
            <a:r>
              <a:rPr lang="en" sz="3600" dirty="0"/>
              <a:t>, hours):</a:t>
            </a:r>
            <a:br>
              <a:rPr lang="en" sz="3600" dirty="0"/>
            </a:br>
            <a:r>
              <a:rPr lang="en" sz="3600" dirty="0"/>
              <a:t>        </a:t>
            </a:r>
            <a:r>
              <a:rPr lang="en" sz="3600" i="1" dirty="0">
                <a:solidFill>
                  <a:srgbClr val="808080"/>
                </a:solidFill>
              </a:rPr>
              <a:t>""" </a:t>
            </a:r>
            <a:r>
              <a:rPr lang="ru-RU" sz="3600" i="1" dirty="0">
                <a:solidFill>
                  <a:srgbClr val="808080"/>
                </a:solidFill>
              </a:rPr>
              <a:t>Увеличивает значения одометра с заданным приращением"""</a:t>
            </a:r>
            <a:br>
              <a:rPr lang="ru-RU" sz="3600" i="1" dirty="0">
                <a:solidFill>
                  <a:srgbClr val="808080"/>
                </a:solidFill>
              </a:rPr>
            </a:br>
            <a:r>
              <a:rPr lang="ru-RU" sz="3600" i="1" dirty="0">
                <a:solidFill>
                  <a:srgbClr val="808080"/>
                </a:solidFill>
              </a:rPr>
              <a:t>        </a:t>
            </a:r>
            <a:r>
              <a:rPr lang="en" sz="3600" dirty="0" err="1">
                <a:solidFill>
                  <a:srgbClr val="94558D"/>
                </a:solidFill>
              </a:rPr>
              <a:t>self</a:t>
            </a:r>
            <a:r>
              <a:rPr lang="en" sz="3600" dirty="0" err="1"/>
              <a:t>.odometr_reading</a:t>
            </a:r>
            <a:r>
              <a:rPr lang="en" sz="3600" dirty="0"/>
              <a:t> += </a:t>
            </a:r>
            <a:r>
              <a:rPr lang="en" sz="3600" dirty="0" err="1"/>
              <a:t>kilometrs</a:t>
            </a:r>
            <a:r>
              <a:rPr lang="en" sz="3600" dirty="0"/>
              <a:t> * hours</a:t>
            </a:r>
            <a:br>
              <a:rPr lang="en" sz="3600" dirty="0"/>
            </a:br>
            <a:br>
              <a:rPr lang="en" sz="3600" dirty="0"/>
            </a:br>
            <a:r>
              <a:rPr lang="en" sz="3600" i="1" dirty="0">
                <a:solidFill>
                  <a:srgbClr val="808080"/>
                </a:solidFill>
              </a:rPr>
              <a:t>#</a:t>
            </a:r>
            <a:r>
              <a:rPr lang="ru-RU" sz="3600" i="1" dirty="0">
                <a:solidFill>
                  <a:srgbClr val="808080"/>
                </a:solidFill>
              </a:rPr>
              <a:t>теперь мы сможем обновлять значения одометра с помощью вызова метода</a:t>
            </a:r>
            <a:br>
              <a:rPr lang="ru-RU" sz="3600" i="1" dirty="0">
                <a:solidFill>
                  <a:srgbClr val="808080"/>
                </a:solidFill>
              </a:rPr>
            </a:br>
            <a:r>
              <a:rPr lang="en" sz="3600" dirty="0" err="1"/>
              <a:t>bmw</a:t>
            </a:r>
            <a:r>
              <a:rPr lang="en" sz="3600" dirty="0"/>
              <a:t> = Car(</a:t>
            </a:r>
            <a:r>
              <a:rPr lang="en" sz="3600" b="1" dirty="0">
                <a:solidFill>
                  <a:srgbClr val="008080"/>
                </a:solidFill>
              </a:rPr>
              <a:t>'</a:t>
            </a:r>
            <a:r>
              <a:rPr lang="en" sz="3600" b="1" dirty="0" err="1">
                <a:solidFill>
                  <a:srgbClr val="008080"/>
                </a:solidFill>
              </a:rPr>
              <a:t>bmw</a:t>
            </a:r>
            <a:r>
              <a:rPr lang="en" sz="3600" b="1" dirty="0">
                <a:solidFill>
                  <a:srgbClr val="008080"/>
                </a:solidFill>
              </a:rPr>
              <a:t>'</a:t>
            </a:r>
            <a:r>
              <a:rPr lang="en" sz="3600" dirty="0"/>
              <a:t>, </a:t>
            </a:r>
            <a:r>
              <a:rPr lang="en" sz="3600" dirty="0">
                <a:solidFill>
                  <a:srgbClr val="0000FF"/>
                </a:solidFill>
              </a:rPr>
              <a:t>90</a:t>
            </a:r>
            <a:r>
              <a:rPr lang="en" sz="3600" dirty="0"/>
              <a:t>)</a:t>
            </a:r>
            <a:br>
              <a:rPr lang="en" sz="3600" dirty="0"/>
            </a:br>
            <a:r>
              <a:rPr lang="en" sz="3600" dirty="0" err="1"/>
              <a:t>bmw.update_odometr</a:t>
            </a:r>
            <a:r>
              <a:rPr lang="en" sz="3600" dirty="0"/>
              <a:t>(</a:t>
            </a:r>
            <a:r>
              <a:rPr lang="en" sz="3600" dirty="0">
                <a:solidFill>
                  <a:srgbClr val="0000FF"/>
                </a:solidFill>
              </a:rPr>
              <a:t>290</a:t>
            </a:r>
            <a:r>
              <a:rPr lang="en" sz="3600" dirty="0"/>
              <a:t>)</a:t>
            </a:r>
            <a:br>
              <a:rPr lang="en" sz="3600" dirty="0"/>
            </a:br>
            <a:r>
              <a:rPr lang="en" sz="3600" dirty="0" err="1"/>
              <a:t>bmw.read_odometr</a:t>
            </a:r>
            <a:r>
              <a:rPr lang="en" sz="3600" dirty="0"/>
              <a:t>()</a:t>
            </a:r>
            <a:br>
              <a:rPr lang="en" sz="3600" dirty="0"/>
            </a:br>
            <a:r>
              <a:rPr lang="en" sz="3600" dirty="0" err="1"/>
              <a:t>bmw.increment_odometr</a:t>
            </a:r>
            <a:r>
              <a:rPr lang="en" sz="3600" dirty="0"/>
              <a:t>(</a:t>
            </a:r>
            <a:r>
              <a:rPr lang="en" sz="3600" dirty="0">
                <a:solidFill>
                  <a:srgbClr val="0000FF"/>
                </a:solidFill>
              </a:rPr>
              <a:t>100</a:t>
            </a:r>
            <a:r>
              <a:rPr lang="en" sz="3600" dirty="0"/>
              <a:t>, </a:t>
            </a:r>
            <a:r>
              <a:rPr lang="en" sz="3600" dirty="0">
                <a:solidFill>
                  <a:srgbClr val="0000FF"/>
                </a:solidFill>
              </a:rPr>
              <a:t>3</a:t>
            </a:r>
            <a:r>
              <a:rPr lang="en" sz="3600" dirty="0"/>
              <a:t>)</a:t>
            </a:r>
            <a:br>
              <a:rPr lang="en" sz="3600" dirty="0"/>
            </a:br>
            <a:r>
              <a:rPr lang="en" sz="3600" dirty="0" err="1"/>
              <a:t>bmw.read_odometr</a:t>
            </a:r>
            <a:r>
              <a:rPr lang="en" sz="3600" dirty="0"/>
              <a:t>()</a:t>
            </a:r>
            <a:br>
              <a:rPr lang="en" sz="3600" dirty="0"/>
            </a:br>
            <a:endParaRPr lang="ru-RU" sz="3600" dirty="0"/>
          </a:p>
        </p:txBody>
      </p:sp>
    </p:spTree>
    <p:extLst>
      <p:ext uri="{BB962C8B-B14F-4D97-AF65-F5344CB8AC3E}">
        <p14:creationId xmlns:p14="http://schemas.microsoft.com/office/powerpoint/2010/main" val="17358201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Наследование</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26</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5187959"/>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Работа на новый классом не обязана начинаться с нуля. Если класс, который вы пишите, представляет собой специализированную версию ранее написанного класса, вы можете воспользоваться наследованием. Один класс, наследующий от другого, автоматически получает все атрибуты и методы первого класса. Исходный класс тогда называется родителем, а новый класс – потомком. Класс-потомок наследует атрибуты и методы родителя, но при этом может определять свои собственные атрибуты и методы. </a:t>
            </a:r>
            <a:endParaRPr lang="ru-RU" sz="5400" dirty="0">
              <a:solidFill>
                <a:schemeClr val="tx1"/>
              </a:solidFill>
              <a:latin typeface="JetBrains Mono" panose="020B0509020102050004" pitchFamily="49" charset="0"/>
            </a:endParaRPr>
          </a:p>
        </p:txBody>
      </p:sp>
    </p:spTree>
    <p:extLst>
      <p:ext uri="{BB962C8B-B14F-4D97-AF65-F5344CB8AC3E}">
        <p14:creationId xmlns:p14="http://schemas.microsoft.com/office/powerpoint/2010/main" val="39452269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Метод </a:t>
            </a:r>
            <a:r>
              <a:rPr lang="en-US" dirty="0">
                <a:latin typeface="GT Eesti Pro Display Light" pitchFamily="2" charset="0"/>
              </a:rPr>
              <a:t>__</a:t>
            </a:r>
            <a:r>
              <a:rPr lang="en-US" dirty="0" err="1">
                <a:latin typeface="GT Eesti Pro Display Light" pitchFamily="2" charset="0"/>
              </a:rPr>
              <a:t>init</a:t>
            </a:r>
            <a:r>
              <a:rPr lang="en-US" dirty="0">
                <a:latin typeface="GT Eesti Pro Display Light" pitchFamily="2" charset="0"/>
              </a:rPr>
              <a:t>__()</a:t>
            </a:r>
            <a:endParaRPr lang="ru-RU" dirty="0">
              <a:latin typeface="GT Eesti Pro Display Light" pitchFamily="2" charset="0"/>
            </a:endParaRP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27</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4449295"/>
          </a:xfrm>
          <a:prstGeom prst="rect">
            <a:avLst/>
          </a:prstGeom>
        </p:spPr>
        <p:txBody>
          <a:bodyPr wrap="square">
            <a:spAutoFit/>
          </a:bodyPr>
          <a:lstStyle/>
          <a:p>
            <a:pPr>
              <a:lnSpc>
                <a:spcPct val="150000"/>
              </a:lnSpc>
            </a:pPr>
            <a:r>
              <a:rPr lang="en-US" sz="3200" dirty="0">
                <a:solidFill>
                  <a:schemeClr val="tx1"/>
                </a:solidFill>
                <a:latin typeface="GT Eesti Pro Display Light" pitchFamily="2" charset="0"/>
              </a:rPr>
              <a:t> </a:t>
            </a:r>
            <a:r>
              <a:rPr lang="ru-RU" sz="3200" dirty="0">
                <a:solidFill>
                  <a:schemeClr val="tx1"/>
                </a:solidFill>
                <a:latin typeface="GT Eesti Pro Display Light" pitchFamily="2" charset="0"/>
              </a:rPr>
              <a:t>Первое, что делает </a:t>
            </a:r>
            <a:r>
              <a:rPr lang="en-US" sz="3200" dirty="0">
                <a:solidFill>
                  <a:schemeClr val="tx1"/>
                </a:solidFill>
                <a:latin typeface="GT Eesti Pro Display Light" pitchFamily="2" charset="0"/>
              </a:rPr>
              <a:t>Python </a:t>
            </a:r>
            <a:r>
              <a:rPr lang="ru-RU" sz="3200" dirty="0">
                <a:solidFill>
                  <a:schemeClr val="tx1"/>
                </a:solidFill>
                <a:latin typeface="GT Eesti Pro Display Light" pitchFamily="2" charset="0"/>
              </a:rPr>
              <a:t>при создании экземпляра класса- потомка – присваивает значения всем атрибутам класса-родителя. Для этого методу </a:t>
            </a:r>
            <a:r>
              <a:rPr lang="en-US" sz="3200" dirty="0">
                <a:solidFill>
                  <a:schemeClr val="tx1"/>
                </a:solidFill>
                <a:latin typeface="GT Eesti Pro Display Light" pitchFamily="2" charset="0"/>
              </a:rPr>
              <a:t>__</a:t>
            </a:r>
            <a:r>
              <a:rPr lang="en-US" sz="3200" dirty="0" err="1">
                <a:solidFill>
                  <a:schemeClr val="tx1"/>
                </a:solidFill>
                <a:latin typeface="GT Eesti Pro Display Light" pitchFamily="2" charset="0"/>
              </a:rPr>
              <a:t>init</a:t>
            </a:r>
            <a:r>
              <a:rPr lang="en-US" sz="3200" dirty="0">
                <a:solidFill>
                  <a:schemeClr val="tx1"/>
                </a:solidFill>
                <a:latin typeface="GT Eesti Pro Display Light" pitchFamily="2" charset="0"/>
              </a:rPr>
              <a:t>__</a:t>
            </a:r>
            <a:r>
              <a:rPr lang="ru-RU" sz="3200" dirty="0">
                <a:solidFill>
                  <a:schemeClr val="tx1"/>
                </a:solidFill>
                <a:latin typeface="GT Eesti Pro Display Light" pitchFamily="2" charset="0"/>
              </a:rPr>
              <a:t> класса потомка необходима помощь со стороны родителя. </a:t>
            </a:r>
          </a:p>
          <a:p>
            <a:pPr>
              <a:lnSpc>
                <a:spcPct val="150000"/>
              </a:lnSpc>
            </a:pPr>
            <a:r>
              <a:rPr lang="ru-RU" sz="3200" dirty="0">
                <a:solidFill>
                  <a:schemeClr val="tx1"/>
                </a:solidFill>
                <a:latin typeface="GT Eesti Pro Display Light" pitchFamily="2" charset="0"/>
              </a:rPr>
              <a:t>К  нашему базовому класса обычного автомобиля мы попробуем создать класс-потомок </a:t>
            </a:r>
            <a:r>
              <a:rPr lang="ru-RU" sz="3200" dirty="0" err="1">
                <a:solidFill>
                  <a:schemeClr val="tx1"/>
                </a:solidFill>
                <a:latin typeface="GT Eesti Pro Display Light" pitchFamily="2" charset="0"/>
              </a:rPr>
              <a:t>электроавтомобиль</a:t>
            </a:r>
            <a:r>
              <a:rPr lang="ru-RU" sz="3200" dirty="0">
                <a:solidFill>
                  <a:schemeClr val="tx1"/>
                </a:solidFill>
                <a:latin typeface="GT Eesti Pro Display Light" pitchFamily="2" charset="0"/>
              </a:rPr>
              <a:t>.  Для того, чтобы один класс смог унаследовать другой, класс родитель нужно передать в качестве аргумента класс-предку.</a:t>
            </a:r>
            <a:endParaRPr lang="ru-RU" sz="5400" dirty="0">
              <a:solidFill>
                <a:schemeClr val="tx1"/>
              </a:solidFill>
              <a:latin typeface="JetBrains Mono" panose="020B0509020102050004" pitchFamily="49" charset="0"/>
            </a:endParaRPr>
          </a:p>
        </p:txBody>
      </p:sp>
    </p:spTree>
    <p:extLst>
      <p:ext uri="{BB962C8B-B14F-4D97-AF65-F5344CB8AC3E}">
        <p14:creationId xmlns:p14="http://schemas.microsoft.com/office/powerpoint/2010/main" val="38420899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Создание класса потомка</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28</a:t>
            </a:fld>
            <a:endParaRPr lang="ru-RU"/>
          </a:p>
        </p:txBody>
      </p:sp>
      <p:sp>
        <p:nvSpPr>
          <p:cNvPr id="5" name="Прямоугольник 4">
            <a:extLst>
              <a:ext uri="{FF2B5EF4-FFF2-40B4-BE49-F238E27FC236}">
                <a16:creationId xmlns:a16="http://schemas.microsoft.com/office/drawing/2014/main" id="{9C4C9B8B-2499-BD4E-B0D2-670AA5C542A9}"/>
              </a:ext>
            </a:extLst>
          </p:cNvPr>
          <p:cNvSpPr/>
          <p:nvPr/>
        </p:nvSpPr>
        <p:spPr>
          <a:xfrm>
            <a:off x="1298066" y="1196235"/>
            <a:ext cx="15176499" cy="6637586"/>
          </a:xfrm>
          <a:prstGeom prst="rect">
            <a:avLst/>
          </a:prstGeom>
        </p:spPr>
        <p:txBody>
          <a:bodyPr wrap="square">
            <a:spAutoFit/>
          </a:bodyPr>
          <a:lstStyle/>
          <a:p>
            <a:pPr>
              <a:lnSpc>
                <a:spcPct val="150000"/>
              </a:lnSpc>
            </a:pPr>
            <a:r>
              <a:rPr lang="en" sz="3600" b="1" dirty="0">
                <a:solidFill>
                  <a:srgbClr val="000080"/>
                </a:solidFill>
              </a:rPr>
              <a:t>class </a:t>
            </a:r>
            <a:r>
              <a:rPr lang="en" sz="3600" dirty="0" err="1"/>
              <a:t>ElectricCar</a:t>
            </a:r>
            <a:r>
              <a:rPr lang="en" sz="3600" dirty="0"/>
              <a:t>(Car):</a:t>
            </a:r>
            <a:br>
              <a:rPr lang="en" sz="3600" dirty="0"/>
            </a:br>
            <a:r>
              <a:rPr lang="en" sz="3600" dirty="0"/>
              <a:t>    </a:t>
            </a:r>
            <a:r>
              <a:rPr lang="en" sz="3600" i="1" dirty="0">
                <a:solidFill>
                  <a:srgbClr val="808080"/>
                </a:solidFill>
              </a:rPr>
              <a:t>""" </a:t>
            </a:r>
            <a:r>
              <a:rPr lang="ru-RU" sz="3600" i="1" dirty="0">
                <a:solidFill>
                  <a:srgbClr val="808080"/>
                </a:solidFill>
              </a:rPr>
              <a:t>Представляет класс автомобиля с </a:t>
            </a:r>
            <a:r>
              <a:rPr lang="ru-RU" sz="3600" i="1" dirty="0" err="1">
                <a:solidFill>
                  <a:srgbClr val="808080"/>
                </a:solidFill>
              </a:rPr>
              <a:t>элетродвигателем</a:t>
            </a:r>
            <a:r>
              <a:rPr lang="ru-RU" sz="3600" i="1" dirty="0">
                <a:solidFill>
                  <a:srgbClr val="808080"/>
                </a:solidFill>
              </a:rPr>
              <a:t>"""</a:t>
            </a:r>
            <a:br>
              <a:rPr lang="ru-RU" sz="3600" i="1" dirty="0">
                <a:solidFill>
                  <a:srgbClr val="808080"/>
                </a:solidFill>
              </a:rPr>
            </a:br>
            <a:r>
              <a:rPr lang="ru-RU" sz="3600" i="1" dirty="0">
                <a:solidFill>
                  <a:srgbClr val="808080"/>
                </a:solidFill>
              </a:rPr>
              <a:t>    </a:t>
            </a:r>
            <a:r>
              <a:rPr lang="en" sz="3600" b="1" dirty="0">
                <a:solidFill>
                  <a:srgbClr val="000080"/>
                </a:solidFill>
              </a:rPr>
              <a:t>def </a:t>
            </a:r>
            <a:r>
              <a:rPr lang="en" sz="3600" dirty="0">
                <a:solidFill>
                  <a:srgbClr val="B200B2"/>
                </a:solidFill>
              </a:rPr>
              <a:t>__</a:t>
            </a:r>
            <a:r>
              <a:rPr lang="en" sz="3600" dirty="0" err="1">
                <a:solidFill>
                  <a:srgbClr val="B200B2"/>
                </a:solidFill>
              </a:rPr>
              <a:t>init</a:t>
            </a:r>
            <a:r>
              <a:rPr lang="en" sz="3600" dirty="0">
                <a:solidFill>
                  <a:srgbClr val="B200B2"/>
                </a:solidFill>
              </a:rPr>
              <a:t>__</a:t>
            </a:r>
            <a:r>
              <a:rPr lang="en" sz="3600" dirty="0"/>
              <a:t>(</a:t>
            </a:r>
            <a:r>
              <a:rPr lang="en" sz="3600" dirty="0">
                <a:solidFill>
                  <a:srgbClr val="94558D"/>
                </a:solidFill>
              </a:rPr>
              <a:t>self</a:t>
            </a:r>
            <a:r>
              <a:rPr lang="en" sz="3600" dirty="0"/>
              <a:t>, </a:t>
            </a:r>
            <a:r>
              <a:rPr lang="en" sz="3600" dirty="0" err="1"/>
              <a:t>marka</a:t>
            </a:r>
            <a:r>
              <a:rPr lang="en" sz="3600" dirty="0"/>
              <a:t>, speed):</a:t>
            </a:r>
            <a:br>
              <a:rPr lang="en" sz="3600" dirty="0"/>
            </a:br>
            <a:r>
              <a:rPr lang="en" sz="3600" dirty="0"/>
              <a:t>        </a:t>
            </a:r>
            <a:r>
              <a:rPr lang="en" sz="3600" i="1" dirty="0">
                <a:solidFill>
                  <a:srgbClr val="808080"/>
                </a:solidFill>
              </a:rPr>
              <a:t>""" </a:t>
            </a:r>
            <a:r>
              <a:rPr lang="ru-RU" sz="3600" i="1" dirty="0">
                <a:solidFill>
                  <a:srgbClr val="808080"/>
                </a:solidFill>
              </a:rPr>
              <a:t>Инициализирует атрибуты класса -родителя"""</a:t>
            </a:r>
            <a:br>
              <a:rPr lang="ru-RU" sz="3600" i="1" dirty="0">
                <a:solidFill>
                  <a:srgbClr val="808080"/>
                </a:solidFill>
              </a:rPr>
            </a:br>
            <a:r>
              <a:rPr lang="ru-RU" sz="3600" i="1" dirty="0">
                <a:solidFill>
                  <a:srgbClr val="808080"/>
                </a:solidFill>
              </a:rPr>
              <a:t>        </a:t>
            </a:r>
            <a:r>
              <a:rPr lang="en" sz="3600" dirty="0">
                <a:solidFill>
                  <a:srgbClr val="000080"/>
                </a:solidFill>
              </a:rPr>
              <a:t>super</a:t>
            </a:r>
            <a:r>
              <a:rPr lang="en" sz="3600" dirty="0"/>
              <a:t>().</a:t>
            </a:r>
            <a:r>
              <a:rPr lang="en" sz="3600" dirty="0">
                <a:solidFill>
                  <a:srgbClr val="B200B2"/>
                </a:solidFill>
              </a:rPr>
              <a:t>__</a:t>
            </a:r>
            <a:r>
              <a:rPr lang="en" sz="3600" dirty="0" err="1">
                <a:solidFill>
                  <a:srgbClr val="B200B2"/>
                </a:solidFill>
              </a:rPr>
              <a:t>init</a:t>
            </a:r>
            <a:r>
              <a:rPr lang="en" sz="3600" dirty="0">
                <a:solidFill>
                  <a:srgbClr val="B200B2"/>
                </a:solidFill>
              </a:rPr>
              <a:t>__</a:t>
            </a:r>
            <a:r>
              <a:rPr lang="en" sz="3600" dirty="0"/>
              <a:t>(</a:t>
            </a:r>
            <a:r>
              <a:rPr lang="en" sz="3600" dirty="0" err="1"/>
              <a:t>marka</a:t>
            </a:r>
            <a:r>
              <a:rPr lang="en" sz="3600" dirty="0"/>
              <a:t>, speed)</a:t>
            </a:r>
            <a:br>
              <a:rPr lang="en" sz="3600" dirty="0"/>
            </a:br>
            <a:br>
              <a:rPr lang="en" sz="3600" dirty="0"/>
            </a:br>
            <a:r>
              <a:rPr lang="en" sz="3600" dirty="0" err="1"/>
              <a:t>myTesla</a:t>
            </a:r>
            <a:r>
              <a:rPr lang="en" sz="3600" dirty="0"/>
              <a:t> = </a:t>
            </a:r>
            <a:r>
              <a:rPr lang="en" sz="3600" dirty="0" err="1"/>
              <a:t>ElectricCar</a:t>
            </a:r>
            <a:r>
              <a:rPr lang="en" sz="3600" dirty="0"/>
              <a:t>(</a:t>
            </a:r>
            <a:r>
              <a:rPr lang="en" sz="3600" b="1" dirty="0">
                <a:solidFill>
                  <a:srgbClr val="008080"/>
                </a:solidFill>
              </a:rPr>
              <a:t>'tesla'</a:t>
            </a:r>
            <a:r>
              <a:rPr lang="en" sz="3600" dirty="0"/>
              <a:t>, </a:t>
            </a:r>
            <a:r>
              <a:rPr lang="en" sz="3600" dirty="0">
                <a:solidFill>
                  <a:srgbClr val="0000FF"/>
                </a:solidFill>
              </a:rPr>
              <a:t>300</a:t>
            </a:r>
            <a:r>
              <a:rPr lang="en" sz="3600" dirty="0"/>
              <a:t>)</a:t>
            </a:r>
            <a:br>
              <a:rPr lang="en" sz="3600" dirty="0"/>
            </a:br>
            <a:r>
              <a:rPr lang="en" sz="3600" dirty="0">
                <a:solidFill>
                  <a:srgbClr val="000080"/>
                </a:solidFill>
              </a:rPr>
              <a:t>print</a:t>
            </a:r>
            <a:r>
              <a:rPr lang="en" sz="3600" dirty="0"/>
              <a:t>(</a:t>
            </a:r>
            <a:r>
              <a:rPr lang="en" sz="3600" dirty="0" err="1"/>
              <a:t>myTesla.car_ride</a:t>
            </a:r>
            <a:r>
              <a:rPr lang="en" sz="3600" dirty="0"/>
              <a:t>())</a:t>
            </a:r>
            <a:endParaRPr lang="ru-RU" sz="3600" dirty="0"/>
          </a:p>
        </p:txBody>
      </p:sp>
    </p:spTree>
    <p:extLst>
      <p:ext uri="{BB962C8B-B14F-4D97-AF65-F5344CB8AC3E}">
        <p14:creationId xmlns:p14="http://schemas.microsoft.com/office/powerpoint/2010/main" val="6573008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29</a:t>
            </a:fld>
            <a:endParaRPr lang="ru-RU"/>
          </a:p>
        </p:txBody>
      </p:sp>
      <p:pic>
        <p:nvPicPr>
          <p:cNvPr id="7" name="Рисунок 6">
            <a:extLst>
              <a:ext uri="{FF2B5EF4-FFF2-40B4-BE49-F238E27FC236}">
                <a16:creationId xmlns:a16="http://schemas.microsoft.com/office/drawing/2014/main" id="{8D440F96-E88B-304E-BBC7-CEA3754B014C}"/>
              </a:ext>
            </a:extLst>
          </p:cNvPr>
          <p:cNvPicPr>
            <a:picLocks noChangeAspect="1"/>
          </p:cNvPicPr>
          <p:nvPr/>
        </p:nvPicPr>
        <p:blipFill>
          <a:blip r:embed="rId2"/>
          <a:stretch>
            <a:fillRect/>
          </a:stretch>
        </p:blipFill>
        <p:spPr>
          <a:xfrm>
            <a:off x="4979464" y="310013"/>
            <a:ext cx="7378160" cy="9131985"/>
          </a:xfrm>
          <a:prstGeom prst="rect">
            <a:avLst/>
          </a:prstGeom>
        </p:spPr>
      </p:pic>
    </p:spTree>
    <p:extLst>
      <p:ext uri="{BB962C8B-B14F-4D97-AF65-F5344CB8AC3E}">
        <p14:creationId xmlns:p14="http://schemas.microsoft.com/office/powerpoint/2010/main" val="723156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ООП</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3</a:t>
            </a:fld>
            <a:endParaRPr lang="ru-RU"/>
          </a:p>
        </p:txBody>
      </p:sp>
      <p:sp>
        <p:nvSpPr>
          <p:cNvPr id="4" name="Прямоугольник 3">
            <a:extLst>
              <a:ext uri="{FF2B5EF4-FFF2-40B4-BE49-F238E27FC236}">
                <a16:creationId xmlns:a16="http://schemas.microsoft.com/office/drawing/2014/main" id="{FECC3CE3-66E7-7149-853A-93E22987A64A}"/>
              </a:ext>
            </a:extLst>
          </p:cNvPr>
          <p:cNvSpPr/>
          <p:nvPr/>
        </p:nvSpPr>
        <p:spPr>
          <a:xfrm>
            <a:off x="1400893" y="1709737"/>
            <a:ext cx="14862731" cy="5539465"/>
          </a:xfrm>
          <a:prstGeom prst="rect">
            <a:avLst/>
          </a:prstGeom>
        </p:spPr>
        <p:txBody>
          <a:bodyPr wrap="square">
            <a:spAutoFit/>
          </a:bodyPr>
          <a:lstStyle/>
          <a:p>
            <a:pPr>
              <a:lnSpc>
                <a:spcPct val="150000"/>
              </a:lnSpc>
            </a:pPr>
            <a:r>
              <a:rPr lang="ru-RU" sz="4000" dirty="0">
                <a:solidFill>
                  <a:schemeClr val="tx1"/>
                </a:solidFill>
                <a:latin typeface="GT Eesti Pro Display Light" pitchFamily="2" charset="0"/>
              </a:rPr>
              <a:t>ООП – одна из ведущий парадигм программирования в современном мире.  Она чаще востребована в больших компаниях, которые стремятся </a:t>
            </a:r>
            <a:r>
              <a:rPr lang="en-US" sz="4000" dirty="0">
                <a:solidFill>
                  <a:schemeClr val="tx1"/>
                </a:solidFill>
                <a:latin typeface="GT Eesti Pro Display Light" pitchFamily="2" charset="0"/>
              </a:rPr>
              <a:t>c</a:t>
            </a:r>
            <a:r>
              <a:rPr lang="ru-RU" sz="4000" dirty="0" err="1">
                <a:solidFill>
                  <a:schemeClr val="tx1"/>
                </a:solidFill>
                <a:latin typeface="GT Eesti Pro Display Light" pitchFamily="2" charset="0"/>
              </a:rPr>
              <a:t>ъекономить</a:t>
            </a:r>
            <a:r>
              <a:rPr lang="ru-RU" sz="4000" dirty="0">
                <a:solidFill>
                  <a:schemeClr val="tx1"/>
                </a:solidFill>
                <a:latin typeface="GT Eesti Pro Display Light" pitchFamily="2" charset="0"/>
              </a:rPr>
              <a:t> огромное количество человеко-часов</a:t>
            </a:r>
            <a:r>
              <a:rPr lang="en-US" sz="4000" dirty="0">
                <a:solidFill>
                  <a:schemeClr val="tx1"/>
                </a:solidFill>
                <a:latin typeface="GT Eesti Pro Display Light" pitchFamily="2" charset="0"/>
              </a:rPr>
              <a:t> </a:t>
            </a:r>
            <a:r>
              <a:rPr lang="ru-RU" sz="4000" dirty="0">
                <a:solidFill>
                  <a:schemeClr val="tx1"/>
                </a:solidFill>
                <a:latin typeface="GT Eesti Pro Display Light" pitchFamily="2" charset="0"/>
              </a:rPr>
              <a:t>за счет постоянного </a:t>
            </a:r>
            <a:r>
              <a:rPr lang="ru-RU" sz="4000" dirty="0" err="1">
                <a:solidFill>
                  <a:schemeClr val="tx1"/>
                </a:solidFill>
                <a:latin typeface="GT Eesti Pro Display Light" pitchFamily="2" charset="0"/>
              </a:rPr>
              <a:t>реиспользования</a:t>
            </a:r>
            <a:r>
              <a:rPr lang="ru-RU" sz="4000" dirty="0">
                <a:solidFill>
                  <a:schemeClr val="tx1"/>
                </a:solidFill>
                <a:latin typeface="GT Eesti Pro Display Light" pitchFamily="2" charset="0"/>
              </a:rPr>
              <a:t> классов. Однако почему ООП получило такое широкое распространение?</a:t>
            </a:r>
          </a:p>
        </p:txBody>
      </p:sp>
    </p:spTree>
    <p:extLst>
      <p:ext uri="{BB962C8B-B14F-4D97-AF65-F5344CB8AC3E}">
        <p14:creationId xmlns:p14="http://schemas.microsoft.com/office/powerpoint/2010/main" val="30180191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Функция </a:t>
            </a:r>
            <a:r>
              <a:rPr lang="en-US" dirty="0">
                <a:latin typeface="GT Eesti Pro Display Light" pitchFamily="2" charset="0"/>
              </a:rPr>
              <a:t>super()</a:t>
            </a:r>
            <a:endParaRPr lang="ru-RU" dirty="0">
              <a:latin typeface="GT Eesti Pro Display Light" pitchFamily="2" charset="0"/>
            </a:endParaRP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30</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6373861"/>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Функция </a:t>
            </a:r>
            <a:r>
              <a:rPr lang="en-US" sz="3200" dirty="0">
                <a:solidFill>
                  <a:schemeClr val="tx1"/>
                </a:solidFill>
                <a:latin typeface="GT Eesti Pro Display Light" pitchFamily="2" charset="0"/>
              </a:rPr>
              <a:t>super() – </a:t>
            </a:r>
            <a:r>
              <a:rPr lang="ru-RU" sz="3200" dirty="0">
                <a:solidFill>
                  <a:schemeClr val="tx1"/>
                </a:solidFill>
                <a:latin typeface="GT Eesti Pro Display Light" pitchFamily="2" charset="0"/>
              </a:rPr>
              <a:t>специальная функция, которая помогает</a:t>
            </a:r>
            <a:r>
              <a:rPr lang="en-US" sz="3200" dirty="0">
                <a:solidFill>
                  <a:schemeClr val="tx1"/>
                </a:solidFill>
                <a:latin typeface="GT Eesti Pro Display Light" pitchFamily="2" charset="0"/>
              </a:rPr>
              <a:t> Python </a:t>
            </a:r>
            <a:r>
              <a:rPr lang="ru-RU" sz="3200" dirty="0">
                <a:solidFill>
                  <a:schemeClr val="tx1"/>
                </a:solidFill>
                <a:latin typeface="GT Eesti Pro Display Light" pitchFamily="2" charset="0"/>
              </a:rPr>
              <a:t>связать потомка с родителем.  Эта строка приказывает </a:t>
            </a:r>
            <a:r>
              <a:rPr lang="en-US" sz="3200" dirty="0">
                <a:solidFill>
                  <a:schemeClr val="tx1"/>
                </a:solidFill>
                <a:latin typeface="GT Eesti Pro Display Light" pitchFamily="2" charset="0"/>
              </a:rPr>
              <a:t>Python </a:t>
            </a:r>
            <a:r>
              <a:rPr lang="ru-RU" sz="3200" dirty="0">
                <a:solidFill>
                  <a:schemeClr val="tx1"/>
                </a:solidFill>
                <a:latin typeface="GT Eesti Pro Display Light" pitchFamily="2" charset="0"/>
              </a:rPr>
              <a:t>вызвать метод </a:t>
            </a:r>
            <a:r>
              <a:rPr lang="en-US" sz="3200" dirty="0">
                <a:solidFill>
                  <a:schemeClr val="tx1"/>
                </a:solidFill>
                <a:latin typeface="GT Eesti Pro Display Light" pitchFamily="2" charset="0"/>
              </a:rPr>
              <a:t>__</a:t>
            </a:r>
            <a:r>
              <a:rPr lang="en-US" sz="3200" dirty="0" err="1">
                <a:solidFill>
                  <a:schemeClr val="tx1"/>
                </a:solidFill>
                <a:latin typeface="GT Eesti Pro Display Light" pitchFamily="2" charset="0"/>
              </a:rPr>
              <a:t>init</a:t>
            </a:r>
            <a:r>
              <a:rPr lang="en-US" sz="3200" dirty="0">
                <a:solidFill>
                  <a:schemeClr val="tx1"/>
                </a:solidFill>
                <a:latin typeface="GT Eesti Pro Display Light" pitchFamily="2" charset="0"/>
              </a:rPr>
              <a:t>__. </a:t>
            </a:r>
            <a:r>
              <a:rPr lang="ru-RU" sz="3200" dirty="0">
                <a:solidFill>
                  <a:schemeClr val="tx1"/>
                </a:solidFill>
                <a:latin typeface="GT Eesti Pro Display Light" pitchFamily="2" charset="0"/>
              </a:rPr>
              <a:t>класса, который является родителем </a:t>
            </a:r>
            <a:r>
              <a:rPr lang="en-US" sz="3200" dirty="0" err="1">
                <a:solidFill>
                  <a:schemeClr val="tx1"/>
                </a:solidFill>
                <a:latin typeface="GT Eesti Pro Display Light" pitchFamily="2" charset="0"/>
              </a:rPr>
              <a:t>ElectricCar</a:t>
            </a:r>
            <a:r>
              <a:rPr lang="ru-RU" sz="3200" dirty="0">
                <a:solidFill>
                  <a:schemeClr val="tx1"/>
                </a:solidFill>
                <a:latin typeface="GT Eesti Pro Display Light" pitchFamily="2" charset="0"/>
              </a:rPr>
              <a:t>, в результате чего экземпляр </a:t>
            </a:r>
            <a:r>
              <a:rPr lang="en-US" sz="3200" dirty="0" err="1">
                <a:solidFill>
                  <a:schemeClr val="tx1"/>
                </a:solidFill>
                <a:latin typeface="GT Eesti Pro Display Light" pitchFamily="2" charset="0"/>
              </a:rPr>
              <a:t>ElectricCar</a:t>
            </a:r>
            <a:r>
              <a:rPr lang="en-US" sz="3200" dirty="0">
                <a:solidFill>
                  <a:schemeClr val="tx1"/>
                </a:solidFill>
                <a:latin typeface="GT Eesti Pro Display Light" pitchFamily="2" charset="0"/>
              </a:rPr>
              <a:t> </a:t>
            </a:r>
            <a:r>
              <a:rPr lang="ru-RU" sz="3200" dirty="0">
                <a:solidFill>
                  <a:schemeClr val="tx1"/>
                </a:solidFill>
                <a:latin typeface="GT Eesti Pro Display Light" pitchFamily="2" charset="0"/>
              </a:rPr>
              <a:t>получает все атрибуты класса родителя. Имя </a:t>
            </a:r>
            <a:r>
              <a:rPr lang="en-US" sz="3200" dirty="0">
                <a:solidFill>
                  <a:schemeClr val="tx1"/>
                </a:solidFill>
                <a:latin typeface="GT Eesti Pro Display Light" pitchFamily="2" charset="0"/>
              </a:rPr>
              <a:t>super </a:t>
            </a:r>
            <a:r>
              <a:rPr lang="ru-RU" sz="3200" dirty="0">
                <a:solidFill>
                  <a:schemeClr val="tx1"/>
                </a:solidFill>
                <a:latin typeface="GT Eesti Pro Display Light" pitchFamily="2" charset="0"/>
              </a:rPr>
              <a:t>происходит из распространённой терминологии: класс родитель называется суперклассом, а класс-потомок – </a:t>
            </a:r>
            <a:r>
              <a:rPr lang="ru-RU" sz="3200" dirty="0" err="1">
                <a:solidFill>
                  <a:schemeClr val="tx1"/>
                </a:solidFill>
                <a:latin typeface="GT Eesti Pro Display Light" pitchFamily="2" charset="0"/>
              </a:rPr>
              <a:t>субклассом</a:t>
            </a:r>
            <a:r>
              <a:rPr lang="ru-RU" sz="3200" dirty="0">
                <a:solidFill>
                  <a:schemeClr val="tx1"/>
                </a:solidFill>
                <a:latin typeface="GT Eesti Pro Display Light" pitchFamily="2" charset="0"/>
              </a:rPr>
              <a:t>. </a:t>
            </a:r>
          </a:p>
          <a:p>
            <a:pPr>
              <a:lnSpc>
                <a:spcPct val="150000"/>
              </a:lnSpc>
            </a:pPr>
            <a:r>
              <a:rPr lang="ru-RU" sz="3200" dirty="0">
                <a:solidFill>
                  <a:schemeClr val="tx1"/>
                </a:solidFill>
                <a:latin typeface="GT Eesti Pro Display Light" pitchFamily="2" charset="0"/>
              </a:rPr>
              <a:t>Мы можем посмотреть, какое состояние счетчика у нашей новой </a:t>
            </a:r>
            <a:r>
              <a:rPr lang="ru-RU" sz="3200" dirty="0" err="1">
                <a:solidFill>
                  <a:schemeClr val="tx1"/>
                </a:solidFill>
                <a:latin typeface="GT Eesti Pro Display Light" pitchFamily="2" charset="0"/>
              </a:rPr>
              <a:t>Теслы</a:t>
            </a:r>
            <a:r>
              <a:rPr lang="ru-RU" sz="3200" dirty="0">
                <a:solidFill>
                  <a:schemeClr val="tx1"/>
                </a:solidFill>
                <a:latin typeface="GT Eesti Pro Display Light" pitchFamily="2" charset="0"/>
              </a:rPr>
              <a:t>:</a:t>
            </a:r>
          </a:p>
          <a:p>
            <a:pPr>
              <a:lnSpc>
                <a:spcPct val="150000"/>
              </a:lnSpc>
            </a:pPr>
            <a:r>
              <a:rPr lang="en" sz="5400" dirty="0" err="1">
                <a:latin typeface="JetBrains Mono" panose="020B0509020102050004" pitchFamily="49" charset="0"/>
              </a:rPr>
              <a:t>myTesla.read_odometr</a:t>
            </a:r>
            <a:r>
              <a:rPr lang="en" sz="5400" dirty="0">
                <a:latin typeface="JetBrains Mono" panose="020B0509020102050004" pitchFamily="49" charset="0"/>
              </a:rPr>
              <a:t>()</a:t>
            </a:r>
            <a:endParaRPr lang="ru-RU" sz="5400" dirty="0">
              <a:solidFill>
                <a:schemeClr val="tx1"/>
              </a:solidFill>
              <a:latin typeface="JetBrains Mono" panose="020B0509020102050004" pitchFamily="49" charset="0"/>
            </a:endParaRPr>
          </a:p>
        </p:txBody>
      </p:sp>
    </p:spTree>
    <p:extLst>
      <p:ext uri="{BB962C8B-B14F-4D97-AF65-F5344CB8AC3E}">
        <p14:creationId xmlns:p14="http://schemas.microsoft.com/office/powerpoint/2010/main" val="3390773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en-US" dirty="0">
                <a:latin typeface="GT Eesti Pro Display Light" pitchFamily="2" charset="0"/>
              </a:rPr>
              <a:t> </a:t>
            </a:r>
            <a:r>
              <a:rPr lang="ru-RU" dirty="0">
                <a:latin typeface="GT Eesti Pro Display Light" pitchFamily="2" charset="0"/>
              </a:rPr>
              <a:t>Определение атрибутов и методов класса-потомка</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31</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4449295"/>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После создания класса – потомка, наследующего от класса-родителя, можно переходить к добавлению новых атрибутов и методов, необходимых для того, чтобы потомок отличался от родителя. </a:t>
            </a:r>
          </a:p>
          <a:p>
            <a:pPr>
              <a:lnSpc>
                <a:spcPct val="150000"/>
              </a:lnSpc>
            </a:pPr>
            <a:r>
              <a:rPr lang="ru-RU" sz="3200" dirty="0">
                <a:solidFill>
                  <a:schemeClr val="tx1"/>
                </a:solidFill>
                <a:latin typeface="GT Eesti Pro Display Light" pitchFamily="2" charset="0"/>
              </a:rPr>
              <a:t>Давайте добавим атрибут, который специфичен именно для </a:t>
            </a:r>
            <a:r>
              <a:rPr lang="ru-RU" sz="3200" dirty="0" err="1">
                <a:solidFill>
                  <a:schemeClr val="tx1"/>
                </a:solidFill>
                <a:latin typeface="GT Eesti Pro Display Light" pitchFamily="2" charset="0"/>
              </a:rPr>
              <a:t>электроавтомобилей</a:t>
            </a:r>
            <a:r>
              <a:rPr lang="ru-RU" sz="3200" dirty="0">
                <a:solidFill>
                  <a:schemeClr val="tx1"/>
                </a:solidFill>
                <a:latin typeface="GT Eesti Pro Display Light" pitchFamily="2" charset="0"/>
              </a:rPr>
              <a:t> (к примеру,  мощность аккумулятора) и метод, который у нас будет выводить значение этого атрибута:</a:t>
            </a:r>
            <a:endParaRPr lang="ru-RU" sz="5400" dirty="0">
              <a:solidFill>
                <a:schemeClr val="tx1"/>
              </a:solidFill>
              <a:latin typeface="JetBrains Mono" panose="020B0509020102050004" pitchFamily="49" charset="0"/>
            </a:endParaRPr>
          </a:p>
        </p:txBody>
      </p:sp>
    </p:spTree>
    <p:extLst>
      <p:ext uri="{BB962C8B-B14F-4D97-AF65-F5344CB8AC3E}">
        <p14:creationId xmlns:p14="http://schemas.microsoft.com/office/powerpoint/2010/main" val="25049602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en-US" dirty="0">
                <a:latin typeface="GT Eesti Pro Display Light" pitchFamily="2" charset="0"/>
              </a:rPr>
              <a:t> </a:t>
            </a:r>
            <a:r>
              <a:rPr lang="ru-RU" dirty="0">
                <a:latin typeface="GT Eesti Pro Display Light" pitchFamily="2" charset="0"/>
              </a:rPr>
              <a:t>Экземпляры как атрибуты </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32</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7403950"/>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При моделировании явлений реального мира в программах классы нередко дополняются все большим количеством подробностей. Списки атрибутов и методов растут,  и через какое-то время файлы становятся слишком длинными и громоздкими. В такой ситуации часть одного класса нередко стоит записать в виде отдельного класса. Один большой класс разбивается на несколько небольших, которые куда удобнее тестировать. </a:t>
            </a:r>
          </a:p>
          <a:p>
            <a:pPr>
              <a:lnSpc>
                <a:spcPct val="150000"/>
              </a:lnSpc>
            </a:pPr>
            <a:r>
              <a:rPr lang="ru-RU" sz="3200" dirty="0">
                <a:solidFill>
                  <a:schemeClr val="tx1"/>
                </a:solidFill>
                <a:latin typeface="GT Eesti Pro Display Light" pitchFamily="2" charset="0"/>
              </a:rPr>
              <a:t>Например, при дальнейшей  доработке класса </a:t>
            </a:r>
            <a:r>
              <a:rPr lang="en-US" sz="3200" dirty="0" err="1">
                <a:solidFill>
                  <a:schemeClr val="tx1"/>
                </a:solidFill>
                <a:latin typeface="GT Eesti Pro Display Light" pitchFamily="2" charset="0"/>
              </a:rPr>
              <a:t>ElecticalCar</a:t>
            </a:r>
            <a:r>
              <a:rPr lang="en-US" sz="3200" dirty="0">
                <a:solidFill>
                  <a:schemeClr val="tx1"/>
                </a:solidFill>
                <a:latin typeface="GT Eesti Pro Display Light" pitchFamily="2" charset="0"/>
              </a:rPr>
              <a:t> </a:t>
            </a:r>
            <a:r>
              <a:rPr lang="ru-RU" sz="3200" dirty="0">
                <a:solidFill>
                  <a:schemeClr val="tx1"/>
                </a:solidFill>
                <a:latin typeface="GT Eesti Pro Display Light" pitchFamily="2" charset="0"/>
              </a:rPr>
              <a:t>может оказаться, что в нем появилось слишком много новых атрибутов и методов, которые относятся только к аккумулятору. В таком случае куда логичнее создать отдельный класс </a:t>
            </a:r>
            <a:r>
              <a:rPr lang="en-US" sz="3200" dirty="0">
                <a:solidFill>
                  <a:schemeClr val="tx1"/>
                </a:solidFill>
                <a:latin typeface="GT Eesti Pro Display Light" pitchFamily="2" charset="0"/>
              </a:rPr>
              <a:t>Battery:</a:t>
            </a:r>
            <a:endParaRPr lang="ru-RU" sz="5400" dirty="0">
              <a:solidFill>
                <a:schemeClr val="tx1"/>
              </a:solidFill>
              <a:latin typeface="JetBrains Mono" panose="020B0509020102050004" pitchFamily="49" charset="0"/>
            </a:endParaRPr>
          </a:p>
        </p:txBody>
      </p:sp>
    </p:spTree>
    <p:extLst>
      <p:ext uri="{BB962C8B-B14F-4D97-AF65-F5344CB8AC3E}">
        <p14:creationId xmlns:p14="http://schemas.microsoft.com/office/powerpoint/2010/main" val="9829788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Импортирование  классов</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33</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6665992"/>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Мы с вами уже успели посмотреть на импортирование функций из модуля, и в общем импортирование классов работает по такой же логике. Давайте быстренько повторим:</a:t>
            </a:r>
          </a:p>
          <a:p>
            <a:pPr>
              <a:lnSpc>
                <a:spcPct val="150000"/>
              </a:lnSpc>
            </a:pPr>
            <a:r>
              <a:rPr lang="ru-RU" sz="3200" dirty="0">
                <a:solidFill>
                  <a:schemeClr val="tx1"/>
                </a:solidFill>
                <a:latin typeface="GT Eesti Pro Display Light" pitchFamily="2" charset="0"/>
              </a:rPr>
              <a:t>если в вашем модуле( файле) заключено несколько классов, вы можете импортировать из модуля те классы, которые вам нужны – </a:t>
            </a:r>
            <a:r>
              <a:rPr lang="en-US" sz="3200" dirty="0">
                <a:solidFill>
                  <a:schemeClr val="tx1"/>
                </a:solidFill>
                <a:latin typeface="GT Eesti Pro Display Light" pitchFamily="2" charset="0"/>
              </a:rPr>
              <a:t>from car import Car, </a:t>
            </a:r>
            <a:r>
              <a:rPr lang="en-US" sz="3200" dirty="0" err="1">
                <a:solidFill>
                  <a:schemeClr val="tx1"/>
                </a:solidFill>
                <a:latin typeface="GT Eesti Pro Display Light" pitchFamily="2" charset="0"/>
              </a:rPr>
              <a:t>ElectricCar</a:t>
            </a:r>
            <a:endParaRPr lang="en-US" sz="3200" dirty="0">
              <a:solidFill>
                <a:schemeClr val="tx1"/>
              </a:solidFill>
              <a:latin typeface="GT Eesti Pro Display Light" pitchFamily="2" charset="0"/>
            </a:endParaRPr>
          </a:p>
          <a:p>
            <a:pPr>
              <a:lnSpc>
                <a:spcPct val="150000"/>
              </a:lnSpc>
            </a:pPr>
            <a:r>
              <a:rPr lang="ru-RU" sz="3200" dirty="0">
                <a:solidFill>
                  <a:schemeClr val="tx1"/>
                </a:solidFill>
                <a:latin typeface="GT Eesti Pro Display Light" pitchFamily="2" charset="0"/>
              </a:rPr>
              <a:t>Так же импортировать весь модуль целиком </a:t>
            </a:r>
            <a:r>
              <a:rPr lang="en-US" sz="3200" dirty="0">
                <a:solidFill>
                  <a:schemeClr val="tx1"/>
                </a:solidFill>
                <a:latin typeface="GT Eesti Pro Display Light" pitchFamily="2" charset="0"/>
              </a:rPr>
              <a:t>– import car</a:t>
            </a:r>
            <a:r>
              <a:rPr lang="ru-RU" sz="3200" dirty="0">
                <a:solidFill>
                  <a:schemeClr val="tx1"/>
                </a:solidFill>
                <a:latin typeface="GT Eesti Pro Display Light" pitchFamily="2" charset="0"/>
              </a:rPr>
              <a:t>, и потом обращаться к каждому классу как к </a:t>
            </a:r>
            <a:r>
              <a:rPr lang="en-US" sz="3200" dirty="0" err="1">
                <a:solidFill>
                  <a:schemeClr val="tx1"/>
                </a:solidFill>
                <a:latin typeface="GT Eesti Pro Display Light" pitchFamily="2" charset="0"/>
              </a:rPr>
              <a:t>car.Electric_Car</a:t>
            </a:r>
            <a:r>
              <a:rPr lang="en-US" sz="3200" dirty="0">
                <a:solidFill>
                  <a:schemeClr val="tx1"/>
                </a:solidFill>
                <a:latin typeface="GT Eesti Pro Display Light" pitchFamily="2" charset="0"/>
              </a:rPr>
              <a:t>()</a:t>
            </a:r>
            <a:endParaRPr lang="ru-RU" sz="3200" dirty="0">
              <a:solidFill>
                <a:schemeClr val="tx1"/>
              </a:solidFill>
              <a:latin typeface="GT Eesti Pro Display Light" pitchFamily="2" charset="0"/>
            </a:endParaRPr>
          </a:p>
          <a:p>
            <a:pPr>
              <a:lnSpc>
                <a:spcPct val="150000"/>
              </a:lnSpc>
            </a:pPr>
            <a:r>
              <a:rPr lang="ru-RU" sz="3200" dirty="0">
                <a:solidFill>
                  <a:schemeClr val="tx1"/>
                </a:solidFill>
                <a:latin typeface="GT Eesti Pro Display Light" pitchFamily="2" charset="0"/>
              </a:rPr>
              <a:t>можно вывалить все в глобальную область видимости – </a:t>
            </a:r>
            <a:r>
              <a:rPr lang="en-US" sz="3200" dirty="0">
                <a:solidFill>
                  <a:schemeClr val="tx1"/>
                </a:solidFill>
                <a:latin typeface="GT Eesti Pro Display Light" pitchFamily="2" charset="0"/>
              </a:rPr>
              <a:t>from car import *</a:t>
            </a:r>
          </a:p>
        </p:txBody>
      </p:sp>
    </p:spTree>
    <p:extLst>
      <p:ext uri="{BB962C8B-B14F-4D97-AF65-F5344CB8AC3E}">
        <p14:creationId xmlns:p14="http://schemas.microsoft.com/office/powerpoint/2010/main" val="30880932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Реализация полиморфизма</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34</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5927328"/>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Полиморфизм является одним из </a:t>
            </a:r>
            <a:r>
              <a:rPr lang="ru-RU" sz="3200" dirty="0" err="1">
                <a:solidFill>
                  <a:schemeClr val="tx1"/>
                </a:solidFill>
                <a:latin typeface="GT Eesti Pro Display Light" pitchFamily="2" charset="0"/>
              </a:rPr>
              <a:t>крауегоульных</a:t>
            </a:r>
            <a:r>
              <a:rPr lang="ru-RU" sz="3200" dirty="0">
                <a:solidFill>
                  <a:schemeClr val="tx1"/>
                </a:solidFill>
                <a:latin typeface="GT Eesti Pro Display Light" pitchFamily="2" charset="0"/>
              </a:rPr>
              <a:t> камней ООП; Полиморфизм( гр. «много форм»)  описывает способность назначать элементу различные смысловые значения в зависимости от контекста, в котором он используется. В языке </a:t>
            </a:r>
            <a:r>
              <a:rPr lang="en-US" sz="3200" dirty="0">
                <a:solidFill>
                  <a:schemeClr val="tx1"/>
                </a:solidFill>
                <a:latin typeface="GT Eesti Pro Display Light" pitchFamily="2" charset="0"/>
              </a:rPr>
              <a:t>Python </a:t>
            </a:r>
            <a:r>
              <a:rPr lang="ru-RU" sz="3200" dirty="0">
                <a:solidFill>
                  <a:schemeClr val="tx1"/>
                </a:solidFill>
                <a:latin typeface="GT Eesti Pro Display Light" pitchFamily="2" charset="0"/>
              </a:rPr>
              <a:t>например, такой элемент, как + , может быть классифицирован как полиморфный, потому что он представляет из себя либо оператор арифметической операции, либо оператор конкатенации строк. Поэтому в данном контексте под полиморфизмом понимается множество форм одного и того же слова – имени метода. </a:t>
            </a:r>
            <a:endParaRPr lang="en-US" sz="3200" dirty="0">
              <a:solidFill>
                <a:schemeClr val="tx1"/>
              </a:solidFill>
              <a:latin typeface="GT Eesti Pro Display Light" pitchFamily="2" charset="0"/>
            </a:endParaRPr>
          </a:p>
        </p:txBody>
      </p:sp>
    </p:spTree>
    <p:extLst>
      <p:ext uri="{BB962C8B-B14F-4D97-AF65-F5344CB8AC3E}">
        <p14:creationId xmlns:p14="http://schemas.microsoft.com/office/powerpoint/2010/main" val="26119086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Статичные методы</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35</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503096"/>
            <a:ext cx="15176499" cy="3711337"/>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Иногда вы не хотите создавать экземпляр класса, а хотите воспользоваться каким-то методом класса как шаблоном. Для этого вам может понадобиться статичные методы </a:t>
            </a:r>
            <a:r>
              <a:rPr lang="en-US" sz="3200" dirty="0">
                <a:solidFill>
                  <a:schemeClr val="tx1"/>
                </a:solidFill>
                <a:latin typeface="GT Eesti Pro Display Light" pitchFamily="2" charset="0"/>
              </a:rPr>
              <a:t>@</a:t>
            </a:r>
            <a:r>
              <a:rPr lang="en-US" sz="3200" dirty="0" err="1">
                <a:solidFill>
                  <a:schemeClr val="tx1"/>
                </a:solidFill>
                <a:latin typeface="GT Eesti Pro Display Light" pitchFamily="2" charset="0"/>
              </a:rPr>
              <a:t>staticmethod</a:t>
            </a:r>
            <a:r>
              <a:rPr lang="en-US" sz="3200" dirty="0">
                <a:solidFill>
                  <a:schemeClr val="tx1"/>
                </a:solidFill>
                <a:latin typeface="GT Eesti Pro Display Light" pitchFamily="2" charset="0"/>
              </a:rPr>
              <a:t>:</a:t>
            </a:r>
            <a:endParaRPr lang="ru-RU" sz="3200" dirty="0">
              <a:solidFill>
                <a:schemeClr val="tx1"/>
              </a:solidFill>
              <a:latin typeface="GT Eesti Pro Display Light" pitchFamily="2" charset="0"/>
            </a:endParaRPr>
          </a:p>
          <a:p>
            <a:pPr>
              <a:lnSpc>
                <a:spcPct val="150000"/>
              </a:lnSpc>
            </a:pPr>
            <a:endParaRPr lang="en-US" sz="3200" dirty="0">
              <a:solidFill>
                <a:schemeClr val="tx1"/>
              </a:solidFill>
              <a:latin typeface="GT Eesti Pro Display Light" pitchFamily="2" charset="0"/>
            </a:endParaRPr>
          </a:p>
          <a:p>
            <a:pPr>
              <a:lnSpc>
                <a:spcPct val="150000"/>
              </a:lnSpc>
            </a:pPr>
            <a:endParaRPr lang="en-US" sz="3200" dirty="0">
              <a:solidFill>
                <a:schemeClr val="tx1"/>
              </a:solidFill>
              <a:latin typeface="GT Eesti Pro Display Light" pitchFamily="2" charset="0"/>
            </a:endParaRPr>
          </a:p>
        </p:txBody>
      </p:sp>
      <p:sp>
        <p:nvSpPr>
          <p:cNvPr id="5" name="Прямоугольник 4">
            <a:extLst>
              <a:ext uri="{FF2B5EF4-FFF2-40B4-BE49-F238E27FC236}">
                <a16:creationId xmlns:a16="http://schemas.microsoft.com/office/drawing/2014/main" id="{83D4ABF9-455D-EC41-80F7-719AEA0755FF}"/>
              </a:ext>
            </a:extLst>
          </p:cNvPr>
          <p:cNvSpPr/>
          <p:nvPr/>
        </p:nvSpPr>
        <p:spPr>
          <a:xfrm>
            <a:off x="1491451" y="3947987"/>
            <a:ext cx="8667750" cy="3013838"/>
          </a:xfrm>
          <a:prstGeom prst="rect">
            <a:avLst/>
          </a:prstGeom>
        </p:spPr>
        <p:txBody>
          <a:bodyPr>
            <a:spAutoFit/>
          </a:bodyPr>
          <a:lstStyle/>
          <a:p>
            <a:pPr>
              <a:lnSpc>
                <a:spcPct val="150000"/>
              </a:lnSpc>
            </a:pPr>
            <a:r>
              <a:rPr lang="en" sz="4400" dirty="0">
                <a:solidFill>
                  <a:srgbClr val="0000B2"/>
                </a:solidFill>
              </a:rPr>
              <a:t>@</a:t>
            </a:r>
            <a:r>
              <a:rPr lang="en" sz="4400" dirty="0" err="1">
                <a:solidFill>
                  <a:srgbClr val="0000B2"/>
                </a:solidFill>
              </a:rPr>
              <a:t>staticmethod</a:t>
            </a:r>
            <a:br>
              <a:rPr lang="en" sz="4400" dirty="0">
                <a:solidFill>
                  <a:srgbClr val="0000B2"/>
                </a:solidFill>
              </a:rPr>
            </a:br>
            <a:r>
              <a:rPr lang="en" sz="4400" b="1" dirty="0">
                <a:solidFill>
                  <a:srgbClr val="000080"/>
                </a:solidFill>
              </a:rPr>
              <a:t>def </a:t>
            </a:r>
            <a:r>
              <a:rPr lang="en" sz="4400" dirty="0" err="1"/>
              <a:t>get_class_details</a:t>
            </a:r>
            <a:r>
              <a:rPr lang="en" sz="4400" dirty="0"/>
              <a:t>():</a:t>
            </a:r>
            <a:br>
              <a:rPr lang="en" sz="4400" dirty="0"/>
            </a:br>
            <a:r>
              <a:rPr lang="en" sz="4400" dirty="0"/>
              <a:t>    </a:t>
            </a:r>
            <a:r>
              <a:rPr lang="en" sz="4400" dirty="0">
                <a:solidFill>
                  <a:srgbClr val="000080"/>
                </a:solidFill>
              </a:rPr>
              <a:t>print</a:t>
            </a:r>
            <a:r>
              <a:rPr lang="en" sz="4400" dirty="0"/>
              <a:t>(</a:t>
            </a:r>
            <a:r>
              <a:rPr lang="en" sz="4400" b="1" dirty="0">
                <a:solidFill>
                  <a:srgbClr val="008080"/>
                </a:solidFill>
              </a:rPr>
              <a:t>"</a:t>
            </a:r>
            <a:r>
              <a:rPr lang="ru-RU" sz="4400" b="1" dirty="0">
                <a:solidFill>
                  <a:srgbClr val="008080"/>
                </a:solidFill>
              </a:rPr>
              <a:t>Это класс </a:t>
            </a:r>
            <a:r>
              <a:rPr lang="en" sz="4400" b="1" dirty="0">
                <a:solidFill>
                  <a:srgbClr val="008080"/>
                </a:solidFill>
              </a:rPr>
              <a:t>Car"</a:t>
            </a:r>
            <a:r>
              <a:rPr lang="en" sz="4400" dirty="0"/>
              <a:t>)</a:t>
            </a:r>
            <a:endParaRPr lang="ru-RU" sz="4400" dirty="0"/>
          </a:p>
        </p:txBody>
      </p:sp>
      <p:sp>
        <p:nvSpPr>
          <p:cNvPr id="6" name="Прямоугольник 5">
            <a:extLst>
              <a:ext uri="{FF2B5EF4-FFF2-40B4-BE49-F238E27FC236}">
                <a16:creationId xmlns:a16="http://schemas.microsoft.com/office/drawing/2014/main" id="{130F8321-C388-6843-A204-AC838BEAC025}"/>
              </a:ext>
            </a:extLst>
          </p:cNvPr>
          <p:cNvSpPr/>
          <p:nvPr/>
        </p:nvSpPr>
        <p:spPr>
          <a:xfrm>
            <a:off x="1365821" y="7643315"/>
            <a:ext cx="7263527" cy="923330"/>
          </a:xfrm>
          <a:prstGeom prst="rect">
            <a:avLst/>
          </a:prstGeom>
        </p:spPr>
        <p:txBody>
          <a:bodyPr wrap="none">
            <a:spAutoFit/>
          </a:bodyPr>
          <a:lstStyle/>
          <a:p>
            <a:r>
              <a:rPr lang="en" sz="5400" dirty="0" err="1"/>
              <a:t>Car.get_class_details</a:t>
            </a:r>
            <a:r>
              <a:rPr lang="en" sz="5400" dirty="0"/>
              <a:t>()</a:t>
            </a:r>
            <a:endParaRPr lang="ru-RU" sz="5400" dirty="0"/>
          </a:p>
        </p:txBody>
      </p:sp>
    </p:spTree>
    <p:extLst>
      <p:ext uri="{BB962C8B-B14F-4D97-AF65-F5344CB8AC3E}">
        <p14:creationId xmlns:p14="http://schemas.microsoft.com/office/powerpoint/2010/main" val="32733552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Стандартная библиотека </a:t>
            </a:r>
            <a:r>
              <a:rPr lang="en-US" dirty="0">
                <a:latin typeface="GT Eesti Pro Display Light" pitchFamily="2" charset="0"/>
              </a:rPr>
              <a:t>Python</a:t>
            </a:r>
            <a:endParaRPr lang="ru-RU" dirty="0">
              <a:latin typeface="GT Eesti Pro Display Light" pitchFamily="2" charset="0"/>
            </a:endParaRP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36</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6665992"/>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Стандартная библиотека </a:t>
            </a:r>
            <a:r>
              <a:rPr lang="en-US" sz="3200" dirty="0">
                <a:solidFill>
                  <a:schemeClr val="tx1"/>
                </a:solidFill>
                <a:latin typeface="GT Eesti Pro Display Light" pitchFamily="2" charset="0"/>
              </a:rPr>
              <a:t>Python </a:t>
            </a:r>
            <a:r>
              <a:rPr lang="ru-RU" sz="3200" dirty="0">
                <a:solidFill>
                  <a:schemeClr val="tx1"/>
                </a:solidFill>
                <a:latin typeface="GT Eesti Pro Display Light" pitchFamily="2" charset="0"/>
              </a:rPr>
              <a:t>представляет собой набор модулей, включаемых в каждую установленную копию  интерпретатора </a:t>
            </a:r>
            <a:r>
              <a:rPr lang="en-US" sz="3200" dirty="0">
                <a:solidFill>
                  <a:schemeClr val="tx1"/>
                </a:solidFill>
                <a:latin typeface="GT Eesti Pro Display Light" pitchFamily="2" charset="0"/>
              </a:rPr>
              <a:t>Python. </a:t>
            </a:r>
            <a:r>
              <a:rPr lang="ru-RU" sz="3200" dirty="0">
                <a:solidFill>
                  <a:schemeClr val="tx1"/>
                </a:solidFill>
                <a:latin typeface="GT Eesti Pro Display Light" pitchFamily="2" charset="0"/>
              </a:rPr>
              <a:t>Чтобы использовать любую команду или класс из стандартной библиотеки, достаточно включить простую команду </a:t>
            </a:r>
            <a:r>
              <a:rPr lang="en-US" sz="3200" dirty="0">
                <a:solidFill>
                  <a:schemeClr val="tx1"/>
                </a:solidFill>
                <a:latin typeface="GT Eesti Pro Display Light" pitchFamily="2" charset="0"/>
              </a:rPr>
              <a:t>import </a:t>
            </a:r>
            <a:r>
              <a:rPr lang="ru-RU" sz="3200" dirty="0">
                <a:solidFill>
                  <a:schemeClr val="tx1"/>
                </a:solidFill>
                <a:latin typeface="GT Eesti Pro Display Light" pitchFamily="2" charset="0"/>
              </a:rPr>
              <a:t>в начало файла. Для примера мы можем рассмотреть класс </a:t>
            </a:r>
            <a:r>
              <a:rPr lang="en-US" sz="3200" i="1" dirty="0" err="1">
                <a:solidFill>
                  <a:schemeClr val="tx1"/>
                </a:solidFill>
                <a:latin typeface="GT Eesti Pro Display Light" pitchFamily="2" charset="0"/>
              </a:rPr>
              <a:t>OrderDict</a:t>
            </a:r>
            <a:r>
              <a:rPr lang="en-US" sz="3200" dirty="0">
                <a:solidFill>
                  <a:schemeClr val="tx1"/>
                </a:solidFill>
                <a:latin typeface="GT Eesti Pro Display Light" pitchFamily="2" charset="0"/>
              </a:rPr>
              <a:t> </a:t>
            </a:r>
            <a:r>
              <a:rPr lang="ru-RU" sz="3200" dirty="0">
                <a:solidFill>
                  <a:schemeClr val="tx1"/>
                </a:solidFill>
                <a:latin typeface="GT Eesti Pro Display Light" pitchFamily="2" charset="0"/>
              </a:rPr>
              <a:t>из модуля </a:t>
            </a:r>
            <a:r>
              <a:rPr lang="en-US" sz="3200" i="1" dirty="0">
                <a:solidFill>
                  <a:schemeClr val="tx1"/>
                </a:solidFill>
                <a:latin typeface="GT Eesti Pro Display Light" pitchFamily="2" charset="0"/>
              </a:rPr>
              <a:t>collections.</a:t>
            </a:r>
            <a:r>
              <a:rPr lang="en-US" sz="3200" dirty="0">
                <a:solidFill>
                  <a:schemeClr val="tx1"/>
                </a:solidFill>
                <a:latin typeface="GT Eesti Pro Display Light" pitchFamily="2" charset="0"/>
              </a:rPr>
              <a:t> </a:t>
            </a:r>
          </a:p>
          <a:p>
            <a:pPr>
              <a:lnSpc>
                <a:spcPct val="150000"/>
              </a:lnSpc>
            </a:pPr>
            <a:r>
              <a:rPr lang="en-US" sz="3200" dirty="0">
                <a:solidFill>
                  <a:schemeClr val="tx1"/>
                </a:solidFill>
                <a:latin typeface="GT Eesti Pro Display Light" pitchFamily="2" charset="0"/>
              </a:rPr>
              <a:t> </a:t>
            </a:r>
            <a:r>
              <a:rPr lang="ru-RU" sz="3200" dirty="0">
                <a:solidFill>
                  <a:schemeClr val="tx1"/>
                </a:solidFill>
                <a:latin typeface="GT Eesti Pro Display Light" pitchFamily="2" charset="0"/>
              </a:rPr>
              <a:t>Как вы уже знаете, словари позволяют связывать информационные фрагменты, но они не отслеживают порядок добавления пар «ключ» – «значение».  Если вы хотите создать словарь , но при это сохранит порядок добавления ваших ключей и значений, тогда вам потребуется импорт. </a:t>
            </a:r>
            <a:endParaRPr lang="en-US" sz="3200" dirty="0">
              <a:solidFill>
                <a:schemeClr val="tx1"/>
              </a:solidFill>
              <a:latin typeface="GT Eesti Pro Display Light" pitchFamily="2" charset="0"/>
            </a:endParaRPr>
          </a:p>
        </p:txBody>
      </p:sp>
    </p:spTree>
    <p:extLst>
      <p:ext uri="{BB962C8B-B14F-4D97-AF65-F5344CB8AC3E}">
        <p14:creationId xmlns:p14="http://schemas.microsoft.com/office/powerpoint/2010/main" val="10878574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Работа с неупорядоченным словарем</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37</a:t>
            </a:fld>
            <a:endParaRPr lang="ru-RU"/>
          </a:p>
        </p:txBody>
      </p:sp>
      <p:sp>
        <p:nvSpPr>
          <p:cNvPr id="6" name="Прямоугольник 5">
            <a:extLst>
              <a:ext uri="{FF2B5EF4-FFF2-40B4-BE49-F238E27FC236}">
                <a16:creationId xmlns:a16="http://schemas.microsoft.com/office/drawing/2014/main" id="{46ADDEFB-C6E0-0146-A42F-8A8D5B95324B}"/>
              </a:ext>
            </a:extLst>
          </p:cNvPr>
          <p:cNvSpPr/>
          <p:nvPr/>
        </p:nvSpPr>
        <p:spPr>
          <a:xfrm>
            <a:off x="1666875" y="1709738"/>
            <a:ext cx="15176498" cy="6247864"/>
          </a:xfrm>
          <a:prstGeom prst="rect">
            <a:avLst/>
          </a:prstGeom>
        </p:spPr>
        <p:txBody>
          <a:bodyPr wrap="square">
            <a:spAutoFit/>
          </a:bodyPr>
          <a:lstStyle/>
          <a:p>
            <a:r>
              <a:rPr lang="en" sz="4000" dirty="0" err="1">
                <a:latin typeface="JetBrains Mono" panose="020B0509020102050004" pitchFamily="49" charset="0"/>
              </a:rPr>
              <a:t>favorite_languages</a:t>
            </a:r>
            <a:r>
              <a:rPr lang="en" sz="4000" dirty="0">
                <a:latin typeface="JetBrains Mono" panose="020B0509020102050004" pitchFamily="49" charset="0"/>
              </a:rPr>
              <a:t> = {}</a:t>
            </a:r>
            <a:br>
              <a:rPr lang="en" sz="4000" dirty="0">
                <a:latin typeface="JetBrains Mono" panose="020B0509020102050004" pitchFamily="49" charset="0"/>
              </a:rPr>
            </a:br>
            <a:r>
              <a:rPr lang="en" sz="4000" dirty="0" err="1">
                <a:latin typeface="JetBrains Mono" panose="020B0509020102050004" pitchFamily="49" charset="0"/>
              </a:rPr>
              <a:t>favorite_languages</a:t>
            </a:r>
            <a:r>
              <a:rPr lang="en" sz="4000" dirty="0">
                <a:latin typeface="JetBrains Mono" panose="020B0509020102050004" pitchFamily="49" charset="0"/>
              </a:rPr>
              <a:t>[</a:t>
            </a:r>
            <a:r>
              <a:rPr lang="en" sz="4000" dirty="0">
                <a:solidFill>
                  <a:srgbClr val="008080"/>
                </a:solidFill>
                <a:latin typeface="JetBrains Mono" panose="020B0509020102050004" pitchFamily="49" charset="0"/>
              </a:rPr>
              <a:t>'</a:t>
            </a:r>
            <a:r>
              <a:rPr lang="en" sz="4000" dirty="0" err="1">
                <a:solidFill>
                  <a:srgbClr val="008080"/>
                </a:solidFill>
                <a:latin typeface="JetBrains Mono" panose="020B0509020102050004" pitchFamily="49" charset="0"/>
              </a:rPr>
              <a:t>jen</a:t>
            </a:r>
            <a:r>
              <a:rPr lang="en" sz="4000" dirty="0">
                <a:solidFill>
                  <a:srgbClr val="008080"/>
                </a:solidFill>
                <a:latin typeface="JetBrains Mono" panose="020B0509020102050004" pitchFamily="49" charset="0"/>
              </a:rPr>
              <a:t>'</a:t>
            </a:r>
            <a:r>
              <a:rPr lang="en" sz="4000" dirty="0">
                <a:latin typeface="JetBrains Mono" panose="020B0509020102050004" pitchFamily="49" charset="0"/>
              </a:rPr>
              <a:t>] = </a:t>
            </a:r>
            <a:r>
              <a:rPr lang="en" sz="4000" dirty="0">
                <a:solidFill>
                  <a:srgbClr val="008080"/>
                </a:solidFill>
                <a:latin typeface="JetBrains Mono" panose="020B0509020102050004" pitchFamily="49" charset="0"/>
              </a:rPr>
              <a:t>'python'</a:t>
            </a:r>
            <a:br>
              <a:rPr lang="en" sz="4000" dirty="0">
                <a:solidFill>
                  <a:srgbClr val="008080"/>
                </a:solidFill>
                <a:latin typeface="JetBrains Mono" panose="020B0509020102050004" pitchFamily="49" charset="0"/>
              </a:rPr>
            </a:br>
            <a:r>
              <a:rPr lang="en" sz="4000" dirty="0" err="1">
                <a:latin typeface="JetBrains Mono" panose="020B0509020102050004" pitchFamily="49" charset="0"/>
              </a:rPr>
              <a:t>favorite_languages</a:t>
            </a:r>
            <a:r>
              <a:rPr lang="en" sz="4000" dirty="0">
                <a:latin typeface="JetBrains Mono" panose="020B0509020102050004" pitchFamily="49" charset="0"/>
              </a:rPr>
              <a:t>[</a:t>
            </a:r>
            <a:r>
              <a:rPr lang="en" sz="4000" dirty="0">
                <a:solidFill>
                  <a:srgbClr val="008080"/>
                </a:solidFill>
                <a:latin typeface="JetBrains Mono" panose="020B0509020102050004" pitchFamily="49" charset="0"/>
              </a:rPr>
              <a:t>'</a:t>
            </a:r>
            <a:r>
              <a:rPr lang="en" sz="4000" dirty="0" err="1">
                <a:solidFill>
                  <a:srgbClr val="008080"/>
                </a:solidFill>
                <a:latin typeface="JetBrains Mono" panose="020B0509020102050004" pitchFamily="49" charset="0"/>
              </a:rPr>
              <a:t>sarah</a:t>
            </a:r>
            <a:r>
              <a:rPr lang="en" sz="4000" dirty="0">
                <a:solidFill>
                  <a:srgbClr val="008080"/>
                </a:solidFill>
                <a:latin typeface="JetBrains Mono" panose="020B0509020102050004" pitchFamily="49" charset="0"/>
              </a:rPr>
              <a:t>'</a:t>
            </a:r>
            <a:r>
              <a:rPr lang="en" sz="4000" dirty="0">
                <a:latin typeface="JetBrains Mono" panose="020B0509020102050004" pitchFamily="49" charset="0"/>
              </a:rPr>
              <a:t>] =</a:t>
            </a:r>
            <a:r>
              <a:rPr lang="en" sz="4000" dirty="0">
                <a:solidFill>
                  <a:srgbClr val="008080"/>
                </a:solidFill>
                <a:latin typeface="JetBrains Mono" panose="020B0509020102050004" pitchFamily="49" charset="0"/>
              </a:rPr>
              <a:t>'c'</a:t>
            </a:r>
            <a:br>
              <a:rPr lang="en" sz="4000" dirty="0">
                <a:solidFill>
                  <a:srgbClr val="008080"/>
                </a:solidFill>
                <a:latin typeface="JetBrains Mono" panose="020B0509020102050004" pitchFamily="49" charset="0"/>
              </a:rPr>
            </a:br>
            <a:r>
              <a:rPr lang="en" sz="4000" dirty="0" err="1">
                <a:latin typeface="JetBrains Mono" panose="020B0509020102050004" pitchFamily="49" charset="0"/>
              </a:rPr>
              <a:t>favorite_languages</a:t>
            </a:r>
            <a:r>
              <a:rPr lang="en" sz="4000" dirty="0">
                <a:latin typeface="JetBrains Mono" panose="020B0509020102050004" pitchFamily="49" charset="0"/>
              </a:rPr>
              <a:t>[</a:t>
            </a:r>
            <a:r>
              <a:rPr lang="en" sz="4000" dirty="0">
                <a:solidFill>
                  <a:srgbClr val="008080"/>
                </a:solidFill>
                <a:latin typeface="JetBrains Mono" panose="020B0509020102050004" pitchFamily="49" charset="0"/>
              </a:rPr>
              <a:t>'</a:t>
            </a:r>
            <a:r>
              <a:rPr lang="en" sz="4000" dirty="0" err="1">
                <a:solidFill>
                  <a:srgbClr val="008080"/>
                </a:solidFill>
                <a:latin typeface="JetBrains Mono" panose="020B0509020102050004" pitchFamily="49" charset="0"/>
              </a:rPr>
              <a:t>phil</a:t>
            </a:r>
            <a:r>
              <a:rPr lang="en" sz="4000" dirty="0">
                <a:solidFill>
                  <a:srgbClr val="008080"/>
                </a:solidFill>
                <a:latin typeface="JetBrains Mono" panose="020B0509020102050004" pitchFamily="49" charset="0"/>
              </a:rPr>
              <a:t>'</a:t>
            </a:r>
            <a:r>
              <a:rPr lang="en" sz="4000" dirty="0">
                <a:latin typeface="JetBrains Mono" panose="020B0509020102050004" pitchFamily="49" charset="0"/>
              </a:rPr>
              <a:t>] =  </a:t>
            </a:r>
            <a:r>
              <a:rPr lang="en" sz="4000" dirty="0">
                <a:solidFill>
                  <a:srgbClr val="008080"/>
                </a:solidFill>
                <a:latin typeface="JetBrains Mono" panose="020B0509020102050004" pitchFamily="49" charset="0"/>
              </a:rPr>
              <a:t>'python'</a:t>
            </a:r>
            <a:br>
              <a:rPr lang="en" sz="4000" dirty="0">
                <a:solidFill>
                  <a:srgbClr val="008080"/>
                </a:solidFill>
                <a:latin typeface="JetBrains Mono" panose="020B0509020102050004" pitchFamily="49" charset="0"/>
              </a:rPr>
            </a:br>
            <a:r>
              <a:rPr lang="en" sz="4000" dirty="0" err="1">
                <a:latin typeface="JetBrains Mono" panose="020B0509020102050004" pitchFamily="49" charset="0"/>
              </a:rPr>
              <a:t>favorite_languages</a:t>
            </a:r>
            <a:r>
              <a:rPr lang="en" sz="4000" dirty="0">
                <a:latin typeface="JetBrains Mono" panose="020B0509020102050004" pitchFamily="49" charset="0"/>
              </a:rPr>
              <a:t>[</a:t>
            </a:r>
            <a:r>
              <a:rPr lang="en" sz="4000" dirty="0">
                <a:solidFill>
                  <a:srgbClr val="008080"/>
                </a:solidFill>
                <a:latin typeface="JetBrains Mono" panose="020B0509020102050004" pitchFamily="49" charset="0"/>
              </a:rPr>
              <a:t>'</a:t>
            </a:r>
            <a:r>
              <a:rPr lang="en" sz="4000" dirty="0" err="1">
                <a:solidFill>
                  <a:srgbClr val="008080"/>
                </a:solidFill>
                <a:latin typeface="JetBrains Mono" panose="020B0509020102050004" pitchFamily="49" charset="0"/>
              </a:rPr>
              <a:t>edward</a:t>
            </a:r>
            <a:r>
              <a:rPr lang="en" sz="4000" dirty="0">
                <a:solidFill>
                  <a:srgbClr val="008080"/>
                </a:solidFill>
                <a:latin typeface="JetBrains Mono" panose="020B0509020102050004" pitchFamily="49" charset="0"/>
              </a:rPr>
              <a:t>'</a:t>
            </a:r>
            <a:r>
              <a:rPr lang="en" sz="4000" dirty="0">
                <a:latin typeface="JetBrains Mono" panose="020B0509020102050004" pitchFamily="49" charset="0"/>
              </a:rPr>
              <a:t>] = </a:t>
            </a:r>
            <a:r>
              <a:rPr lang="en" sz="4000" dirty="0">
                <a:solidFill>
                  <a:srgbClr val="008080"/>
                </a:solidFill>
                <a:latin typeface="JetBrains Mono" panose="020B0509020102050004" pitchFamily="49" charset="0"/>
              </a:rPr>
              <a:t>'ruby'</a:t>
            </a:r>
            <a:br>
              <a:rPr lang="en" sz="4000" dirty="0">
                <a:solidFill>
                  <a:srgbClr val="008080"/>
                </a:solidFill>
                <a:latin typeface="JetBrains Mono" panose="020B0509020102050004" pitchFamily="49" charset="0"/>
              </a:rPr>
            </a:br>
            <a:br>
              <a:rPr lang="en" sz="4000" dirty="0">
                <a:solidFill>
                  <a:srgbClr val="008080"/>
                </a:solidFill>
                <a:latin typeface="JetBrains Mono" panose="020B0509020102050004" pitchFamily="49" charset="0"/>
              </a:rPr>
            </a:br>
            <a:br>
              <a:rPr lang="en" sz="4000" dirty="0">
                <a:solidFill>
                  <a:srgbClr val="008080"/>
                </a:solidFill>
                <a:latin typeface="JetBrains Mono" panose="020B0509020102050004" pitchFamily="49" charset="0"/>
              </a:rPr>
            </a:br>
            <a:r>
              <a:rPr lang="en" sz="4000" dirty="0">
                <a:solidFill>
                  <a:srgbClr val="808080"/>
                </a:solidFill>
                <a:latin typeface="JetBrains Mono" panose="020B0509020102050004" pitchFamily="49" charset="0"/>
              </a:rPr>
              <a:t># friends = ['</a:t>
            </a:r>
            <a:r>
              <a:rPr lang="en" sz="4000" dirty="0" err="1">
                <a:solidFill>
                  <a:srgbClr val="808080"/>
                </a:solidFill>
                <a:latin typeface="JetBrains Mono" panose="020B0509020102050004" pitchFamily="49" charset="0"/>
              </a:rPr>
              <a:t>phil</a:t>
            </a:r>
            <a:r>
              <a:rPr lang="en" sz="4000" dirty="0">
                <a:solidFill>
                  <a:srgbClr val="808080"/>
                </a:solidFill>
                <a:latin typeface="JetBrains Mono" panose="020B0509020102050004" pitchFamily="49" charset="0"/>
              </a:rPr>
              <a:t>', '</a:t>
            </a:r>
            <a:r>
              <a:rPr lang="en" sz="4000" dirty="0" err="1">
                <a:solidFill>
                  <a:srgbClr val="808080"/>
                </a:solidFill>
                <a:latin typeface="JetBrains Mono" panose="020B0509020102050004" pitchFamily="49" charset="0"/>
              </a:rPr>
              <a:t>sarah</a:t>
            </a:r>
            <a:r>
              <a:rPr lang="en" sz="4000" dirty="0">
                <a:solidFill>
                  <a:srgbClr val="808080"/>
                </a:solidFill>
                <a:latin typeface="JetBrains Mono" panose="020B0509020102050004" pitchFamily="49" charset="0"/>
              </a:rPr>
              <a:t>']</a:t>
            </a:r>
            <a:br>
              <a:rPr lang="en" sz="4000" dirty="0">
                <a:solidFill>
                  <a:srgbClr val="808080"/>
                </a:solidFill>
                <a:latin typeface="JetBrains Mono" panose="020B0509020102050004" pitchFamily="49" charset="0"/>
              </a:rPr>
            </a:br>
            <a:r>
              <a:rPr lang="en" sz="4000" dirty="0">
                <a:solidFill>
                  <a:srgbClr val="000080"/>
                </a:solidFill>
                <a:latin typeface="JetBrains Mono" panose="020B0509020102050004" pitchFamily="49" charset="0"/>
              </a:rPr>
              <a:t>print</a:t>
            </a:r>
            <a:r>
              <a:rPr lang="en" sz="4000" dirty="0">
                <a:latin typeface="JetBrains Mono" panose="020B0509020102050004" pitchFamily="49" charset="0"/>
              </a:rPr>
              <a:t>(</a:t>
            </a:r>
            <a:r>
              <a:rPr lang="en" sz="4000" dirty="0" err="1">
                <a:latin typeface="JetBrains Mono" panose="020B0509020102050004" pitchFamily="49" charset="0"/>
              </a:rPr>
              <a:t>favorite_languages</a:t>
            </a:r>
            <a:r>
              <a:rPr lang="en" sz="4000" dirty="0">
                <a:latin typeface="JetBrains Mono" panose="020B0509020102050004" pitchFamily="49" charset="0"/>
              </a:rPr>
              <a:t>)</a:t>
            </a:r>
            <a:br>
              <a:rPr lang="en" sz="4000" dirty="0">
                <a:latin typeface="JetBrains Mono" panose="020B0509020102050004" pitchFamily="49" charset="0"/>
              </a:rPr>
            </a:br>
            <a:endParaRPr lang="ru-RU" sz="4000" dirty="0">
              <a:latin typeface="JetBrains Mono" panose="020B0509020102050004" pitchFamily="49" charset="0"/>
            </a:endParaRPr>
          </a:p>
        </p:txBody>
      </p:sp>
    </p:spTree>
    <p:extLst>
      <p:ext uri="{BB962C8B-B14F-4D97-AF65-F5344CB8AC3E}">
        <p14:creationId xmlns:p14="http://schemas.microsoft.com/office/powerpoint/2010/main" val="24530488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err="1">
                <a:latin typeface="GT Eesti Pro Display Light" pitchFamily="2" charset="0"/>
              </a:rPr>
              <a:t>Использьвование</a:t>
            </a:r>
            <a:r>
              <a:rPr lang="ru-RU" dirty="0">
                <a:latin typeface="GT Eesti Pro Display Light" pitchFamily="2" charset="0"/>
              </a:rPr>
              <a:t> </a:t>
            </a:r>
            <a:r>
              <a:rPr lang="en" dirty="0" err="1"/>
              <a:t>OrderedDict</a:t>
            </a:r>
            <a:endParaRPr lang="ru-RU" dirty="0">
              <a:latin typeface="GT Eesti Pro Display Light" pitchFamily="2" charset="0"/>
            </a:endParaRP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38</a:t>
            </a:fld>
            <a:endParaRPr lang="ru-RU"/>
          </a:p>
        </p:txBody>
      </p:sp>
      <p:sp>
        <p:nvSpPr>
          <p:cNvPr id="4" name="Прямоугольник 3">
            <a:extLst>
              <a:ext uri="{FF2B5EF4-FFF2-40B4-BE49-F238E27FC236}">
                <a16:creationId xmlns:a16="http://schemas.microsoft.com/office/drawing/2014/main" id="{EC9AD8F2-ABE9-5B4A-8E5C-096C8D00C14B}"/>
              </a:ext>
            </a:extLst>
          </p:cNvPr>
          <p:cNvSpPr/>
          <p:nvPr/>
        </p:nvSpPr>
        <p:spPr>
          <a:xfrm>
            <a:off x="1590674" y="1491457"/>
            <a:ext cx="13916025" cy="6863417"/>
          </a:xfrm>
          <a:prstGeom prst="rect">
            <a:avLst/>
          </a:prstGeom>
        </p:spPr>
        <p:txBody>
          <a:bodyPr wrap="square">
            <a:spAutoFit/>
          </a:bodyPr>
          <a:lstStyle/>
          <a:p>
            <a:r>
              <a:rPr lang="en" sz="4000" dirty="0">
                <a:solidFill>
                  <a:srgbClr val="000080"/>
                </a:solidFill>
                <a:latin typeface="JetBrains Mono" panose="020B0509020102050004" pitchFamily="49" charset="0"/>
              </a:rPr>
              <a:t>from </a:t>
            </a:r>
            <a:r>
              <a:rPr lang="en" sz="4000" dirty="0">
                <a:latin typeface="JetBrains Mono" panose="020B0509020102050004" pitchFamily="49" charset="0"/>
              </a:rPr>
              <a:t>_collections </a:t>
            </a:r>
            <a:r>
              <a:rPr lang="en" sz="4000" dirty="0">
                <a:solidFill>
                  <a:srgbClr val="000080"/>
                </a:solidFill>
                <a:latin typeface="JetBrains Mono" panose="020B0509020102050004" pitchFamily="49" charset="0"/>
              </a:rPr>
              <a:t>import </a:t>
            </a:r>
            <a:r>
              <a:rPr lang="en" sz="4000" dirty="0" err="1">
                <a:latin typeface="JetBrains Mono" panose="020B0509020102050004" pitchFamily="49" charset="0"/>
              </a:rPr>
              <a:t>OrderedDict</a:t>
            </a:r>
            <a:br>
              <a:rPr lang="en" sz="4000" dirty="0">
                <a:latin typeface="JetBrains Mono" panose="020B0509020102050004" pitchFamily="49" charset="0"/>
              </a:rPr>
            </a:br>
            <a:br>
              <a:rPr lang="en" sz="4000" dirty="0">
                <a:latin typeface="JetBrains Mono" panose="020B0509020102050004" pitchFamily="49" charset="0"/>
              </a:rPr>
            </a:br>
            <a:r>
              <a:rPr lang="en" sz="4000" dirty="0" err="1">
                <a:latin typeface="JetBrains Mono" panose="020B0509020102050004" pitchFamily="49" charset="0"/>
              </a:rPr>
              <a:t>favorite_languages</a:t>
            </a:r>
            <a:r>
              <a:rPr lang="en" sz="4000" dirty="0">
                <a:latin typeface="JetBrains Mono" panose="020B0509020102050004" pitchFamily="49" charset="0"/>
              </a:rPr>
              <a:t> = </a:t>
            </a:r>
            <a:r>
              <a:rPr lang="en" sz="4000" dirty="0" err="1">
                <a:latin typeface="JetBrains Mono" panose="020B0509020102050004" pitchFamily="49" charset="0"/>
              </a:rPr>
              <a:t>OrderedDict</a:t>
            </a:r>
            <a:r>
              <a:rPr lang="en" sz="4000" dirty="0">
                <a:latin typeface="JetBrains Mono" panose="020B0509020102050004" pitchFamily="49" charset="0"/>
              </a:rPr>
              <a:t>()</a:t>
            </a:r>
            <a:br>
              <a:rPr lang="en" sz="4000" dirty="0">
                <a:latin typeface="JetBrains Mono" panose="020B0509020102050004" pitchFamily="49" charset="0"/>
              </a:rPr>
            </a:br>
            <a:br>
              <a:rPr lang="en" sz="4000" dirty="0">
                <a:latin typeface="JetBrains Mono" panose="020B0509020102050004" pitchFamily="49" charset="0"/>
              </a:rPr>
            </a:br>
            <a:r>
              <a:rPr lang="en" sz="4000" dirty="0" err="1">
                <a:latin typeface="JetBrains Mono" panose="020B0509020102050004" pitchFamily="49" charset="0"/>
              </a:rPr>
              <a:t>favorite_languages</a:t>
            </a:r>
            <a:r>
              <a:rPr lang="en" sz="4000" dirty="0">
                <a:latin typeface="JetBrains Mono" panose="020B0509020102050004" pitchFamily="49" charset="0"/>
              </a:rPr>
              <a:t>[</a:t>
            </a:r>
            <a:r>
              <a:rPr lang="en" sz="4000" dirty="0">
                <a:solidFill>
                  <a:srgbClr val="008080"/>
                </a:solidFill>
                <a:latin typeface="JetBrains Mono" panose="020B0509020102050004" pitchFamily="49" charset="0"/>
              </a:rPr>
              <a:t>'</a:t>
            </a:r>
            <a:r>
              <a:rPr lang="en" sz="4000" dirty="0" err="1">
                <a:solidFill>
                  <a:srgbClr val="008080"/>
                </a:solidFill>
                <a:latin typeface="JetBrains Mono" panose="020B0509020102050004" pitchFamily="49" charset="0"/>
              </a:rPr>
              <a:t>jen</a:t>
            </a:r>
            <a:r>
              <a:rPr lang="en" sz="4000" dirty="0">
                <a:solidFill>
                  <a:srgbClr val="008080"/>
                </a:solidFill>
                <a:latin typeface="JetBrains Mono" panose="020B0509020102050004" pitchFamily="49" charset="0"/>
              </a:rPr>
              <a:t>'</a:t>
            </a:r>
            <a:r>
              <a:rPr lang="en" sz="4000" dirty="0">
                <a:latin typeface="JetBrains Mono" panose="020B0509020102050004" pitchFamily="49" charset="0"/>
              </a:rPr>
              <a:t>] = </a:t>
            </a:r>
            <a:r>
              <a:rPr lang="en" sz="4000" dirty="0">
                <a:solidFill>
                  <a:srgbClr val="008080"/>
                </a:solidFill>
                <a:latin typeface="JetBrains Mono" panose="020B0509020102050004" pitchFamily="49" charset="0"/>
              </a:rPr>
              <a:t>'python'</a:t>
            </a:r>
            <a:br>
              <a:rPr lang="en" sz="4000" dirty="0">
                <a:solidFill>
                  <a:srgbClr val="008080"/>
                </a:solidFill>
                <a:latin typeface="JetBrains Mono" panose="020B0509020102050004" pitchFamily="49" charset="0"/>
              </a:rPr>
            </a:br>
            <a:r>
              <a:rPr lang="en" sz="4000" dirty="0" err="1">
                <a:latin typeface="JetBrains Mono" panose="020B0509020102050004" pitchFamily="49" charset="0"/>
              </a:rPr>
              <a:t>favorite_languages</a:t>
            </a:r>
            <a:r>
              <a:rPr lang="en" sz="4000" dirty="0">
                <a:latin typeface="JetBrains Mono" panose="020B0509020102050004" pitchFamily="49" charset="0"/>
              </a:rPr>
              <a:t>[</a:t>
            </a:r>
            <a:r>
              <a:rPr lang="en" sz="4000" dirty="0">
                <a:solidFill>
                  <a:srgbClr val="008080"/>
                </a:solidFill>
                <a:latin typeface="JetBrains Mono" panose="020B0509020102050004" pitchFamily="49" charset="0"/>
              </a:rPr>
              <a:t>'</a:t>
            </a:r>
            <a:r>
              <a:rPr lang="en" sz="4000" dirty="0" err="1">
                <a:solidFill>
                  <a:srgbClr val="008080"/>
                </a:solidFill>
                <a:latin typeface="JetBrains Mono" panose="020B0509020102050004" pitchFamily="49" charset="0"/>
              </a:rPr>
              <a:t>sarah</a:t>
            </a:r>
            <a:r>
              <a:rPr lang="en" sz="4000" dirty="0">
                <a:solidFill>
                  <a:srgbClr val="008080"/>
                </a:solidFill>
                <a:latin typeface="JetBrains Mono" panose="020B0509020102050004" pitchFamily="49" charset="0"/>
              </a:rPr>
              <a:t>'</a:t>
            </a:r>
            <a:r>
              <a:rPr lang="en" sz="4000" dirty="0">
                <a:latin typeface="JetBrains Mono" panose="020B0509020102050004" pitchFamily="49" charset="0"/>
              </a:rPr>
              <a:t>] = </a:t>
            </a:r>
            <a:r>
              <a:rPr lang="en" sz="4000" dirty="0">
                <a:solidFill>
                  <a:srgbClr val="008080"/>
                </a:solidFill>
                <a:latin typeface="JetBrains Mono" panose="020B0509020102050004" pitchFamily="49" charset="0"/>
              </a:rPr>
              <a:t>'c'</a:t>
            </a:r>
            <a:br>
              <a:rPr lang="en" sz="4000" dirty="0">
                <a:solidFill>
                  <a:srgbClr val="008080"/>
                </a:solidFill>
                <a:latin typeface="JetBrains Mono" panose="020B0509020102050004" pitchFamily="49" charset="0"/>
              </a:rPr>
            </a:br>
            <a:r>
              <a:rPr lang="en" sz="4000" dirty="0" err="1">
                <a:latin typeface="JetBrains Mono" panose="020B0509020102050004" pitchFamily="49" charset="0"/>
              </a:rPr>
              <a:t>favorite_languages</a:t>
            </a:r>
            <a:r>
              <a:rPr lang="en" sz="4000" dirty="0">
                <a:latin typeface="JetBrains Mono" panose="020B0509020102050004" pitchFamily="49" charset="0"/>
              </a:rPr>
              <a:t>[</a:t>
            </a:r>
            <a:r>
              <a:rPr lang="en" sz="4000" dirty="0">
                <a:solidFill>
                  <a:srgbClr val="008080"/>
                </a:solidFill>
                <a:latin typeface="JetBrains Mono" panose="020B0509020102050004" pitchFamily="49" charset="0"/>
              </a:rPr>
              <a:t>'</a:t>
            </a:r>
            <a:r>
              <a:rPr lang="en" sz="4000" dirty="0" err="1">
                <a:solidFill>
                  <a:srgbClr val="008080"/>
                </a:solidFill>
                <a:latin typeface="JetBrains Mono" panose="020B0509020102050004" pitchFamily="49" charset="0"/>
              </a:rPr>
              <a:t>edward</a:t>
            </a:r>
            <a:r>
              <a:rPr lang="en" sz="4000" dirty="0">
                <a:solidFill>
                  <a:srgbClr val="008080"/>
                </a:solidFill>
                <a:latin typeface="JetBrains Mono" panose="020B0509020102050004" pitchFamily="49" charset="0"/>
              </a:rPr>
              <a:t>'</a:t>
            </a:r>
            <a:r>
              <a:rPr lang="en" sz="4000" dirty="0">
                <a:latin typeface="JetBrains Mono" panose="020B0509020102050004" pitchFamily="49" charset="0"/>
              </a:rPr>
              <a:t>] = </a:t>
            </a:r>
            <a:r>
              <a:rPr lang="en" sz="4000" dirty="0">
                <a:solidFill>
                  <a:srgbClr val="008080"/>
                </a:solidFill>
                <a:latin typeface="JetBrains Mono" panose="020B0509020102050004" pitchFamily="49" charset="0"/>
              </a:rPr>
              <a:t>'ruby'</a:t>
            </a:r>
            <a:br>
              <a:rPr lang="en" sz="4000" dirty="0">
                <a:solidFill>
                  <a:srgbClr val="008080"/>
                </a:solidFill>
                <a:latin typeface="JetBrains Mono" panose="020B0509020102050004" pitchFamily="49" charset="0"/>
              </a:rPr>
            </a:br>
            <a:r>
              <a:rPr lang="en" sz="4000" dirty="0" err="1">
                <a:latin typeface="JetBrains Mono" panose="020B0509020102050004" pitchFamily="49" charset="0"/>
              </a:rPr>
              <a:t>favorite_languages</a:t>
            </a:r>
            <a:r>
              <a:rPr lang="en" sz="4000" dirty="0">
                <a:latin typeface="JetBrains Mono" panose="020B0509020102050004" pitchFamily="49" charset="0"/>
              </a:rPr>
              <a:t>[</a:t>
            </a:r>
            <a:r>
              <a:rPr lang="en" sz="4000" dirty="0">
                <a:solidFill>
                  <a:srgbClr val="008080"/>
                </a:solidFill>
                <a:latin typeface="JetBrains Mono" panose="020B0509020102050004" pitchFamily="49" charset="0"/>
              </a:rPr>
              <a:t>'</a:t>
            </a:r>
            <a:r>
              <a:rPr lang="en" sz="4000" dirty="0" err="1">
                <a:solidFill>
                  <a:srgbClr val="008080"/>
                </a:solidFill>
                <a:latin typeface="JetBrains Mono" panose="020B0509020102050004" pitchFamily="49" charset="0"/>
              </a:rPr>
              <a:t>phil</a:t>
            </a:r>
            <a:r>
              <a:rPr lang="en" sz="4000" dirty="0">
                <a:solidFill>
                  <a:srgbClr val="008080"/>
                </a:solidFill>
                <a:latin typeface="JetBrains Mono" panose="020B0509020102050004" pitchFamily="49" charset="0"/>
              </a:rPr>
              <a:t>'</a:t>
            </a:r>
            <a:r>
              <a:rPr lang="en" sz="4000" dirty="0">
                <a:latin typeface="JetBrains Mono" panose="020B0509020102050004" pitchFamily="49" charset="0"/>
              </a:rPr>
              <a:t>] = </a:t>
            </a:r>
            <a:r>
              <a:rPr lang="en" sz="4000" dirty="0">
                <a:solidFill>
                  <a:srgbClr val="008080"/>
                </a:solidFill>
                <a:latin typeface="JetBrains Mono" panose="020B0509020102050004" pitchFamily="49" charset="0"/>
              </a:rPr>
              <a:t>'python'</a:t>
            </a:r>
            <a:br>
              <a:rPr lang="en" sz="4000" dirty="0">
                <a:solidFill>
                  <a:srgbClr val="008080"/>
                </a:solidFill>
                <a:latin typeface="JetBrains Mono" panose="020B0509020102050004" pitchFamily="49" charset="0"/>
              </a:rPr>
            </a:br>
            <a:br>
              <a:rPr lang="en" sz="4000" dirty="0">
                <a:solidFill>
                  <a:srgbClr val="008080"/>
                </a:solidFill>
                <a:latin typeface="JetBrains Mono" panose="020B0509020102050004" pitchFamily="49" charset="0"/>
              </a:rPr>
            </a:br>
            <a:r>
              <a:rPr lang="en" sz="4000" dirty="0">
                <a:solidFill>
                  <a:srgbClr val="000080"/>
                </a:solidFill>
                <a:latin typeface="JetBrains Mono" panose="020B0509020102050004" pitchFamily="49" charset="0"/>
              </a:rPr>
              <a:t>print</a:t>
            </a:r>
            <a:r>
              <a:rPr lang="en" sz="4000" dirty="0">
                <a:latin typeface="JetBrains Mono" panose="020B0509020102050004" pitchFamily="49" charset="0"/>
              </a:rPr>
              <a:t>(</a:t>
            </a:r>
            <a:r>
              <a:rPr lang="en" sz="4000" dirty="0" err="1">
                <a:latin typeface="JetBrains Mono" panose="020B0509020102050004" pitchFamily="49" charset="0"/>
              </a:rPr>
              <a:t>favorite_languages</a:t>
            </a:r>
            <a:r>
              <a:rPr lang="en" sz="4000" dirty="0">
                <a:latin typeface="JetBrains Mono" panose="020B0509020102050004" pitchFamily="49" charset="0"/>
              </a:rPr>
              <a:t>)</a:t>
            </a:r>
            <a:br>
              <a:rPr lang="en" sz="4000" dirty="0">
                <a:latin typeface="JetBrains Mono" panose="020B0509020102050004" pitchFamily="49" charset="0"/>
              </a:rPr>
            </a:br>
            <a:endParaRPr lang="ru-RU" sz="4000" dirty="0">
              <a:latin typeface="JetBrains Mono" panose="020B0509020102050004" pitchFamily="49" charset="0"/>
            </a:endParaRPr>
          </a:p>
        </p:txBody>
      </p:sp>
    </p:spTree>
    <p:extLst>
      <p:ext uri="{BB962C8B-B14F-4D97-AF65-F5344CB8AC3E}">
        <p14:creationId xmlns:p14="http://schemas.microsoft.com/office/powerpoint/2010/main" val="11938653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Оформление классов</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39</a:t>
            </a:fld>
            <a:endParaRPr lang="ru-RU"/>
          </a:p>
        </p:txBody>
      </p:sp>
      <p:sp>
        <p:nvSpPr>
          <p:cNvPr id="4" name="Прямоугольник 3">
            <a:extLst>
              <a:ext uri="{FF2B5EF4-FFF2-40B4-BE49-F238E27FC236}">
                <a16:creationId xmlns:a16="http://schemas.microsoft.com/office/drawing/2014/main" id="{B8E54113-5EB0-C144-AE42-3262AD57616D}"/>
              </a:ext>
            </a:extLst>
          </p:cNvPr>
          <p:cNvSpPr/>
          <p:nvPr/>
        </p:nvSpPr>
        <p:spPr>
          <a:xfrm>
            <a:off x="1365821" y="1600866"/>
            <a:ext cx="15176499" cy="5927328"/>
          </a:xfrm>
          <a:prstGeom prst="rect">
            <a:avLst/>
          </a:prstGeom>
        </p:spPr>
        <p:txBody>
          <a:bodyPr wrap="square">
            <a:spAutoFit/>
          </a:bodyPr>
          <a:lstStyle/>
          <a:p>
            <a:pPr>
              <a:lnSpc>
                <a:spcPct val="150000"/>
              </a:lnSpc>
            </a:pPr>
            <a:r>
              <a:rPr lang="ru-RU" sz="3200" dirty="0">
                <a:solidFill>
                  <a:schemeClr val="tx1"/>
                </a:solidFill>
                <a:latin typeface="GT Eesti Pro Display Light" pitchFamily="2" charset="0"/>
              </a:rPr>
              <a:t>Имена классов должны записываться в «</a:t>
            </a:r>
            <a:r>
              <a:rPr lang="ru-RU" sz="3200" dirty="0" err="1">
                <a:solidFill>
                  <a:schemeClr val="tx1"/>
                </a:solidFill>
                <a:latin typeface="GT Eesti Pro Display Light" pitchFamily="2" charset="0"/>
              </a:rPr>
              <a:t>вербльюжной</a:t>
            </a:r>
            <a:r>
              <a:rPr lang="ru-RU" sz="3200" dirty="0">
                <a:solidFill>
                  <a:schemeClr val="tx1"/>
                </a:solidFill>
                <a:latin typeface="GT Eesti Pro Display Light" pitchFamily="2" charset="0"/>
              </a:rPr>
              <a:t>» схеме.</a:t>
            </a:r>
          </a:p>
          <a:p>
            <a:pPr>
              <a:lnSpc>
                <a:spcPct val="150000"/>
              </a:lnSpc>
            </a:pPr>
            <a:r>
              <a:rPr lang="ru-RU" sz="3200" dirty="0">
                <a:solidFill>
                  <a:schemeClr val="tx1"/>
                </a:solidFill>
                <a:latin typeface="GT Eesti Pro Display Light" pitchFamily="2" charset="0"/>
              </a:rPr>
              <a:t>Имена экземпляров и модулей записываются в нижнем регистре с разделением слов символами подчеркивания.</a:t>
            </a:r>
          </a:p>
          <a:p>
            <a:pPr>
              <a:lnSpc>
                <a:spcPct val="150000"/>
              </a:lnSpc>
            </a:pPr>
            <a:r>
              <a:rPr lang="ru-RU" sz="3200" dirty="0">
                <a:solidFill>
                  <a:schemeClr val="tx1"/>
                </a:solidFill>
                <a:latin typeface="GT Eesti Pro Display Light" pitchFamily="2" charset="0"/>
              </a:rPr>
              <a:t>Каждый класс должен иметь строку документации, которая следует сразу за определением класса. Строка документации должна содержать краткое описание того, что делает класс, и в ней должны соблюдаться те соглашения по форматированию, которые вы использовали для написания строк документации </a:t>
            </a:r>
            <a:r>
              <a:rPr lang="ru-RU" sz="3200">
                <a:solidFill>
                  <a:schemeClr val="tx1"/>
                </a:solidFill>
                <a:latin typeface="GT Eesti Pro Display Light" pitchFamily="2" charset="0"/>
              </a:rPr>
              <a:t>в функциях.</a:t>
            </a:r>
            <a:endParaRPr lang="en-US" sz="3200" dirty="0">
              <a:solidFill>
                <a:schemeClr val="tx1"/>
              </a:solidFill>
              <a:latin typeface="GT Eesti Pro Display Light" pitchFamily="2" charset="0"/>
            </a:endParaRPr>
          </a:p>
        </p:txBody>
      </p:sp>
    </p:spTree>
    <p:extLst>
      <p:ext uri="{BB962C8B-B14F-4D97-AF65-F5344CB8AC3E}">
        <p14:creationId xmlns:p14="http://schemas.microsoft.com/office/powerpoint/2010/main" val="14022505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Официальное определение</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4</a:t>
            </a:fld>
            <a:endParaRPr lang="ru-RU"/>
          </a:p>
        </p:txBody>
      </p:sp>
      <p:sp>
        <p:nvSpPr>
          <p:cNvPr id="4" name="Прямоугольник 3">
            <a:extLst>
              <a:ext uri="{FF2B5EF4-FFF2-40B4-BE49-F238E27FC236}">
                <a16:creationId xmlns:a16="http://schemas.microsoft.com/office/drawing/2014/main" id="{FECC3CE3-66E7-7149-853A-93E22987A64A}"/>
              </a:ext>
            </a:extLst>
          </p:cNvPr>
          <p:cNvSpPr/>
          <p:nvPr/>
        </p:nvSpPr>
        <p:spPr>
          <a:xfrm>
            <a:off x="1400893" y="1709737"/>
            <a:ext cx="14862731" cy="6490623"/>
          </a:xfrm>
          <a:prstGeom prst="rect">
            <a:avLst/>
          </a:prstGeom>
        </p:spPr>
        <p:txBody>
          <a:bodyPr wrap="square">
            <a:spAutoFit/>
          </a:bodyPr>
          <a:lstStyle/>
          <a:p>
            <a:pPr>
              <a:lnSpc>
                <a:spcPct val="150000"/>
              </a:lnSpc>
            </a:pPr>
            <a:r>
              <a:rPr lang="ru-RU" sz="2800" dirty="0">
                <a:latin typeface="GT Eesti Pro Display Light" pitchFamily="2" charset="0"/>
              </a:rPr>
              <a:t>Объектно-ориентированная методология(ООП) – методология программирования,  которая основана на представлении программы в виде совокупности  объектов, каждый из которых является экземпляром</a:t>
            </a:r>
            <a:r>
              <a:rPr lang="en-US" sz="2800" dirty="0">
                <a:latin typeface="GT Eesti Pro Display Light" pitchFamily="2" charset="0"/>
              </a:rPr>
              <a:t> </a:t>
            </a:r>
            <a:r>
              <a:rPr lang="ru-RU" sz="2800" dirty="0">
                <a:latin typeface="GT Eesti Pro Display Light" pitchFamily="2" charset="0"/>
              </a:rPr>
              <a:t>определенного класса, а классы могут образовывать  иерархию наследования.</a:t>
            </a:r>
          </a:p>
          <a:p>
            <a:pPr>
              <a:lnSpc>
                <a:spcPct val="150000"/>
              </a:lnSpc>
            </a:pPr>
            <a:r>
              <a:rPr lang="ru-RU" sz="2800" dirty="0">
                <a:solidFill>
                  <a:schemeClr val="tx1"/>
                </a:solidFill>
                <a:latin typeface="GT Eesti Pro Display Light" pitchFamily="2" charset="0"/>
              </a:rPr>
              <a:t>Это если в общем. А на самом деле каждый язык программирования  предоставляет свои возможности к реализации ООП парадигмы.  В </a:t>
            </a:r>
            <a:r>
              <a:rPr lang="en-US" sz="2800" dirty="0">
                <a:solidFill>
                  <a:schemeClr val="tx1"/>
                </a:solidFill>
                <a:latin typeface="GT Eesti Pro Display Light" pitchFamily="2" charset="0"/>
              </a:rPr>
              <a:t>JS </a:t>
            </a:r>
            <a:r>
              <a:rPr lang="ru-RU" sz="2800" dirty="0">
                <a:solidFill>
                  <a:schemeClr val="tx1"/>
                </a:solidFill>
                <a:latin typeface="GT Eesti Pro Display Light" pitchFamily="2" charset="0"/>
              </a:rPr>
              <a:t>и прочих скриптовых языках их возможности весьма ограничены, в языках С и </a:t>
            </a:r>
            <a:r>
              <a:rPr lang="en-US" sz="2800" dirty="0">
                <a:solidFill>
                  <a:schemeClr val="tx1"/>
                </a:solidFill>
                <a:latin typeface="GT Eesti Pro Display Light" pitchFamily="2" charset="0"/>
              </a:rPr>
              <a:t>Go </a:t>
            </a:r>
            <a:r>
              <a:rPr lang="ru-RU" sz="2800" dirty="0">
                <a:solidFill>
                  <a:schemeClr val="tx1"/>
                </a:solidFill>
                <a:latin typeface="GT Eesti Pro Display Light" pitchFamily="2" charset="0"/>
              </a:rPr>
              <a:t>класса как понятия нет в принципе. С другой стороны, возможности ООП в </a:t>
            </a:r>
            <a:r>
              <a:rPr lang="en-US" sz="2800" dirty="0">
                <a:solidFill>
                  <a:schemeClr val="tx1"/>
                </a:solidFill>
                <a:latin typeface="GT Eesti Pro Display Light" pitchFamily="2" charset="0"/>
              </a:rPr>
              <a:t>Python </a:t>
            </a:r>
            <a:r>
              <a:rPr lang="ru-RU" sz="2800" dirty="0">
                <a:solidFill>
                  <a:schemeClr val="tx1"/>
                </a:solidFill>
                <a:latin typeface="GT Eesti Pro Display Light" pitchFamily="2" charset="0"/>
              </a:rPr>
              <a:t>достаточно велики – может быть, не настолько, как в </a:t>
            </a:r>
            <a:r>
              <a:rPr lang="en-US" sz="2800" dirty="0">
                <a:solidFill>
                  <a:schemeClr val="tx1"/>
                </a:solidFill>
                <a:latin typeface="GT Eesti Pro Display Light" pitchFamily="2" charset="0"/>
              </a:rPr>
              <a:t>C++</a:t>
            </a:r>
            <a:r>
              <a:rPr lang="ru-RU" sz="2800" dirty="0">
                <a:solidFill>
                  <a:schemeClr val="tx1"/>
                </a:solidFill>
                <a:latin typeface="GT Eesti Pro Display Light" pitchFamily="2" charset="0"/>
              </a:rPr>
              <a:t>, С</a:t>
            </a:r>
            <a:r>
              <a:rPr lang="en-US" sz="2800" dirty="0">
                <a:solidFill>
                  <a:schemeClr val="tx1"/>
                </a:solidFill>
                <a:latin typeface="GT Eesti Pro Display Light" pitchFamily="2" charset="0"/>
              </a:rPr>
              <a:t># </a:t>
            </a:r>
            <a:r>
              <a:rPr lang="ru-RU" sz="2800" dirty="0">
                <a:solidFill>
                  <a:schemeClr val="tx1"/>
                </a:solidFill>
                <a:latin typeface="GT Eesti Pro Display Light" pitchFamily="2" charset="0"/>
              </a:rPr>
              <a:t>или </a:t>
            </a:r>
            <a:r>
              <a:rPr lang="en-US" sz="2800" dirty="0">
                <a:solidFill>
                  <a:schemeClr val="tx1"/>
                </a:solidFill>
                <a:latin typeface="GT Eesti Pro Display Light" pitchFamily="2" charset="0"/>
              </a:rPr>
              <a:t>Java</a:t>
            </a:r>
            <a:r>
              <a:rPr lang="ru-RU" sz="2800" dirty="0">
                <a:solidFill>
                  <a:schemeClr val="tx1"/>
                </a:solidFill>
                <a:latin typeface="GT Eesti Pro Display Light" pitchFamily="2" charset="0"/>
              </a:rPr>
              <a:t>, в которых вы без классов не можете создать практически ничего. </a:t>
            </a:r>
          </a:p>
        </p:txBody>
      </p:sp>
      <p:pic>
        <p:nvPicPr>
          <p:cNvPr id="7" name="Рисунок 6">
            <a:extLst>
              <a:ext uri="{FF2B5EF4-FFF2-40B4-BE49-F238E27FC236}">
                <a16:creationId xmlns:a16="http://schemas.microsoft.com/office/drawing/2014/main" id="{57B887A5-BEEE-454C-82ED-7F803E1B640F}"/>
              </a:ext>
            </a:extLst>
          </p:cNvPr>
          <p:cNvPicPr>
            <a:picLocks noChangeAspect="1"/>
          </p:cNvPicPr>
          <p:nvPr/>
        </p:nvPicPr>
        <p:blipFill>
          <a:blip r:embed="rId2"/>
          <a:stretch>
            <a:fillRect/>
          </a:stretch>
        </p:blipFill>
        <p:spPr>
          <a:xfrm>
            <a:off x="15285939" y="7318376"/>
            <a:ext cx="1587500" cy="1447800"/>
          </a:xfrm>
          <a:prstGeom prst="rect">
            <a:avLst/>
          </a:prstGeom>
        </p:spPr>
      </p:pic>
    </p:spTree>
    <p:extLst>
      <p:ext uri="{BB962C8B-B14F-4D97-AF65-F5344CB8AC3E}">
        <p14:creationId xmlns:p14="http://schemas.microsoft.com/office/powerpoint/2010/main" val="2973312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А теперь попробуем по-простому</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5</a:t>
            </a:fld>
            <a:endParaRPr lang="ru-RU"/>
          </a:p>
        </p:txBody>
      </p:sp>
      <p:sp>
        <p:nvSpPr>
          <p:cNvPr id="4" name="Прямоугольник 3">
            <a:extLst>
              <a:ext uri="{FF2B5EF4-FFF2-40B4-BE49-F238E27FC236}">
                <a16:creationId xmlns:a16="http://schemas.microsoft.com/office/drawing/2014/main" id="{FECC3CE3-66E7-7149-853A-93E22987A64A}"/>
              </a:ext>
            </a:extLst>
          </p:cNvPr>
          <p:cNvSpPr/>
          <p:nvPr/>
        </p:nvSpPr>
        <p:spPr>
          <a:xfrm>
            <a:off x="1393269" y="1483208"/>
            <a:ext cx="14862731" cy="7487755"/>
          </a:xfrm>
          <a:prstGeom prst="rect">
            <a:avLst/>
          </a:prstGeom>
        </p:spPr>
        <p:txBody>
          <a:bodyPr wrap="square">
            <a:spAutoFit/>
          </a:bodyPr>
          <a:lstStyle/>
          <a:p>
            <a:pPr fontAlgn="base">
              <a:lnSpc>
                <a:spcPct val="150000"/>
              </a:lnSpc>
            </a:pPr>
            <a:r>
              <a:rPr lang="ru-RU" sz="3600" dirty="0">
                <a:latin typeface="GT Eesti Pro Display Light" pitchFamily="2" charset="0"/>
              </a:rPr>
              <a:t>Объектно-ориентированное программирование берет концепции из реальной жизни. Вы легко можете перенести в ООП любую реальную вещь – например, автомобиль. Есть класс Автомобиль, который может создавать конкретные экземпляры автомобилей с конкретными характеристиками и методами. </a:t>
            </a:r>
            <a:r>
              <a:rPr lang="en-US" sz="3600" dirty="0">
                <a:latin typeface="GT Eesti Pro Display Light" pitchFamily="2" charset="0"/>
              </a:rPr>
              <a:t> </a:t>
            </a:r>
            <a:r>
              <a:rPr lang="ru-RU" sz="3600" dirty="0">
                <a:latin typeface="GT Eesti Pro Display Light" pitchFamily="2" charset="0"/>
              </a:rPr>
              <a:t>Несмотря на то, что существует множество экземпляров автомобилей, у всех у них есть какой-то базовые возможности - в них можно перемещаться и возить грузы, у них 4 колеса (или тогда это уже не класс автомобилей), и они потребляют, как и любые механизмы, энергия для работы. </a:t>
            </a:r>
          </a:p>
        </p:txBody>
      </p:sp>
      <p:pic>
        <p:nvPicPr>
          <p:cNvPr id="7" name="Рисунок 6">
            <a:extLst>
              <a:ext uri="{FF2B5EF4-FFF2-40B4-BE49-F238E27FC236}">
                <a16:creationId xmlns:a16="http://schemas.microsoft.com/office/drawing/2014/main" id="{958E5156-7391-CB44-8334-668D86A11CCD}"/>
              </a:ext>
            </a:extLst>
          </p:cNvPr>
          <p:cNvPicPr>
            <a:picLocks noChangeAspect="1"/>
          </p:cNvPicPr>
          <p:nvPr/>
        </p:nvPicPr>
        <p:blipFill>
          <a:blip r:embed="rId3"/>
          <a:stretch>
            <a:fillRect/>
          </a:stretch>
        </p:blipFill>
        <p:spPr>
          <a:xfrm>
            <a:off x="15349225" y="7415342"/>
            <a:ext cx="1587500" cy="1447800"/>
          </a:xfrm>
          <a:prstGeom prst="rect">
            <a:avLst/>
          </a:prstGeom>
        </p:spPr>
      </p:pic>
    </p:spTree>
    <p:extLst>
      <p:ext uri="{BB962C8B-B14F-4D97-AF65-F5344CB8AC3E}">
        <p14:creationId xmlns:p14="http://schemas.microsoft.com/office/powerpoint/2010/main" val="3048056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ru-RU" dirty="0">
                <a:latin typeface="GT Eesti Pro Display Light" pitchFamily="2" charset="0"/>
              </a:rPr>
              <a:t>Еще немного теории</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6</a:t>
            </a:fld>
            <a:endParaRPr lang="ru-RU"/>
          </a:p>
        </p:txBody>
      </p:sp>
      <p:sp>
        <p:nvSpPr>
          <p:cNvPr id="4" name="Прямоугольник 3">
            <a:extLst>
              <a:ext uri="{FF2B5EF4-FFF2-40B4-BE49-F238E27FC236}">
                <a16:creationId xmlns:a16="http://schemas.microsoft.com/office/drawing/2014/main" id="{FECC3CE3-66E7-7149-853A-93E22987A64A}"/>
              </a:ext>
            </a:extLst>
          </p:cNvPr>
          <p:cNvSpPr/>
          <p:nvPr/>
        </p:nvSpPr>
        <p:spPr>
          <a:xfrm>
            <a:off x="1400894" y="1391048"/>
            <a:ext cx="14862731" cy="5927328"/>
          </a:xfrm>
          <a:prstGeom prst="rect">
            <a:avLst/>
          </a:prstGeom>
        </p:spPr>
        <p:txBody>
          <a:bodyPr wrap="square">
            <a:spAutoFit/>
          </a:bodyPr>
          <a:lstStyle/>
          <a:p>
            <a:pPr algn="just" fontAlgn="base">
              <a:lnSpc>
                <a:spcPct val="150000"/>
              </a:lnSpc>
            </a:pPr>
            <a:r>
              <a:rPr lang="ru-RU" sz="3200" dirty="0">
                <a:latin typeface="GT Eesti Pro Display Light" pitchFamily="2" charset="0"/>
              </a:rPr>
              <a:t>Работа классов и объектов часто зависит и от языка, и от системы, которую надо построить. Однако есть разделы </a:t>
            </a:r>
            <a:r>
              <a:rPr lang="en-US" sz="3200" dirty="0">
                <a:latin typeface="GT Eesti Pro Display Light" pitchFamily="2" charset="0"/>
              </a:rPr>
              <a:t>Computer Science</a:t>
            </a:r>
            <a:r>
              <a:rPr lang="ru-RU" sz="3200" dirty="0">
                <a:latin typeface="GT Eesti Pro Display Light" pitchFamily="2" charset="0"/>
              </a:rPr>
              <a:t>, которые изучают ООП в отрыве от конкретной реализации. Существует даже специальный язык  </a:t>
            </a:r>
            <a:r>
              <a:rPr lang="en-US" sz="3200" dirty="0">
                <a:latin typeface="GT Eesti Pro Display Light" pitchFamily="2" charset="0"/>
              </a:rPr>
              <a:t>UML </a:t>
            </a:r>
            <a:r>
              <a:rPr lang="ru-RU" sz="3200" dirty="0">
                <a:latin typeface="GT Eesti Pro Display Light" pitchFamily="2" charset="0"/>
              </a:rPr>
              <a:t>–</a:t>
            </a:r>
            <a:r>
              <a:rPr lang="en-US" sz="3200" dirty="0">
                <a:latin typeface="GT Eesti Pro Display Light" pitchFamily="2" charset="0"/>
              </a:rPr>
              <a:t> </a:t>
            </a:r>
            <a:r>
              <a:rPr lang="ru-RU" sz="3200" dirty="0">
                <a:latin typeface="GT Eesti Pro Display Light" pitchFamily="2" charset="0"/>
              </a:rPr>
              <a:t>в котором можно описывать взаимоотношения между классами и объектами. </a:t>
            </a:r>
            <a:r>
              <a:rPr lang="en-US" sz="3200" dirty="0">
                <a:latin typeface="GT Eesti Pro Display Light" pitchFamily="2" charset="0"/>
              </a:rPr>
              <a:t> </a:t>
            </a:r>
            <a:r>
              <a:rPr lang="ru-RU" sz="3200" dirty="0">
                <a:latin typeface="GT Eesti Pro Display Light" pitchFamily="2" charset="0"/>
              </a:rPr>
              <a:t>Ест легендарный труд «банды четверых», который рекомендуют для изучения ООП – программирования. Но читать его я вам рекомендую его только тогда, когда вы освоите ООП программирования на </a:t>
            </a:r>
            <a:r>
              <a:rPr lang="en-US" sz="3200" dirty="0">
                <a:latin typeface="GT Eesti Pro Display Light" pitchFamily="2" charset="0"/>
              </a:rPr>
              <a:t>Python </a:t>
            </a:r>
            <a:r>
              <a:rPr lang="ru-RU" sz="3200" dirty="0">
                <a:latin typeface="GT Eesti Pro Display Light" pitchFamily="2" charset="0"/>
              </a:rPr>
              <a:t>в полной мере. </a:t>
            </a:r>
          </a:p>
        </p:txBody>
      </p:sp>
      <p:pic>
        <p:nvPicPr>
          <p:cNvPr id="6" name="Рисунок 5">
            <a:extLst>
              <a:ext uri="{FF2B5EF4-FFF2-40B4-BE49-F238E27FC236}">
                <a16:creationId xmlns:a16="http://schemas.microsoft.com/office/drawing/2014/main" id="{3AD25398-1264-F242-8363-37F111EED9AE}"/>
              </a:ext>
            </a:extLst>
          </p:cNvPr>
          <p:cNvPicPr>
            <a:picLocks noChangeAspect="1"/>
          </p:cNvPicPr>
          <p:nvPr/>
        </p:nvPicPr>
        <p:blipFill>
          <a:blip r:embed="rId2"/>
          <a:stretch>
            <a:fillRect/>
          </a:stretch>
        </p:blipFill>
        <p:spPr>
          <a:xfrm>
            <a:off x="15093375" y="6523286"/>
            <a:ext cx="1912047" cy="2782027"/>
          </a:xfrm>
          <a:prstGeom prst="rect">
            <a:avLst/>
          </a:prstGeom>
        </p:spPr>
      </p:pic>
    </p:spTree>
    <p:extLst>
      <p:ext uri="{BB962C8B-B14F-4D97-AF65-F5344CB8AC3E}">
        <p14:creationId xmlns:p14="http://schemas.microsoft.com/office/powerpoint/2010/main" val="33890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en-US" dirty="0">
                <a:latin typeface="GT Eesti Pro Display Light" pitchFamily="2" charset="0"/>
              </a:rPr>
              <a:t> </a:t>
            </a:r>
            <a:r>
              <a:rPr lang="ru-RU" dirty="0">
                <a:latin typeface="GT Eesti Pro Display Light" pitchFamily="2" charset="0"/>
              </a:rPr>
              <a:t>Немного про архитектуру</a:t>
            </a: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7</a:t>
            </a:fld>
            <a:endParaRPr lang="ru-RU"/>
          </a:p>
        </p:txBody>
      </p:sp>
      <p:pic>
        <p:nvPicPr>
          <p:cNvPr id="5" name="Рисунок 4">
            <a:extLst>
              <a:ext uri="{FF2B5EF4-FFF2-40B4-BE49-F238E27FC236}">
                <a16:creationId xmlns:a16="http://schemas.microsoft.com/office/drawing/2014/main" id="{734C0FB8-D777-144C-8777-DB8FA1397BA3}"/>
              </a:ext>
            </a:extLst>
          </p:cNvPr>
          <p:cNvPicPr>
            <a:picLocks noChangeAspect="1"/>
          </p:cNvPicPr>
          <p:nvPr/>
        </p:nvPicPr>
        <p:blipFill>
          <a:blip r:embed="rId2"/>
          <a:stretch>
            <a:fillRect/>
          </a:stretch>
        </p:blipFill>
        <p:spPr>
          <a:xfrm>
            <a:off x="4891022" y="1415919"/>
            <a:ext cx="7555044" cy="7555044"/>
          </a:xfrm>
          <a:prstGeom prst="rect">
            <a:avLst/>
          </a:prstGeom>
        </p:spPr>
      </p:pic>
    </p:spTree>
    <p:extLst>
      <p:ext uri="{BB962C8B-B14F-4D97-AF65-F5344CB8AC3E}">
        <p14:creationId xmlns:p14="http://schemas.microsoft.com/office/powerpoint/2010/main" val="1347195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1D6146E-B31B-6843-80B3-90419BE5481F}"/>
              </a:ext>
            </a:extLst>
          </p:cNvPr>
          <p:cNvSpPr>
            <a:spLocks noGrp="1"/>
          </p:cNvSpPr>
          <p:nvPr>
            <p:ph type="ctrTitle"/>
          </p:nvPr>
        </p:nvSpPr>
        <p:spPr/>
        <p:txBody>
          <a:bodyPr/>
          <a:lstStyle/>
          <a:p>
            <a:r>
              <a:rPr lang="ru-RU" dirty="0"/>
              <a:t>ООП непосредственно в</a:t>
            </a:r>
            <a:r>
              <a:rPr lang="en-US" dirty="0"/>
              <a:t> Python</a:t>
            </a:r>
            <a:endParaRPr lang="ru-RU" dirty="0"/>
          </a:p>
        </p:txBody>
      </p:sp>
    </p:spTree>
    <p:extLst>
      <p:ext uri="{BB962C8B-B14F-4D97-AF65-F5344CB8AC3E}">
        <p14:creationId xmlns:p14="http://schemas.microsoft.com/office/powerpoint/2010/main" val="10665550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35A7AC-34F3-5C42-9460-C9B620956ADC}"/>
              </a:ext>
            </a:extLst>
          </p:cNvPr>
          <p:cNvSpPr>
            <a:spLocks noGrp="1"/>
          </p:cNvSpPr>
          <p:nvPr>
            <p:ph type="title"/>
          </p:nvPr>
        </p:nvSpPr>
        <p:spPr/>
        <p:txBody>
          <a:bodyPr/>
          <a:lstStyle/>
          <a:p>
            <a:pPr algn="ctr"/>
            <a:r>
              <a:rPr lang="en-US" dirty="0">
                <a:latin typeface="GT Eesti Pro Display Light" pitchFamily="2" charset="0"/>
              </a:rPr>
              <a:t> </a:t>
            </a:r>
            <a:r>
              <a:rPr lang="ru-RU" dirty="0">
                <a:latin typeface="GT Eesti Pro Display Light" pitchFamily="2" charset="0"/>
              </a:rPr>
              <a:t>ООП непосредственно в </a:t>
            </a:r>
            <a:r>
              <a:rPr lang="en-US" dirty="0">
                <a:latin typeface="GT Eesti Pro Display Light" pitchFamily="2" charset="0"/>
              </a:rPr>
              <a:t>Python</a:t>
            </a:r>
            <a:endParaRPr lang="ru-RU" dirty="0">
              <a:latin typeface="GT Eesti Pro Display Light" pitchFamily="2" charset="0"/>
            </a:endParaRPr>
          </a:p>
        </p:txBody>
      </p:sp>
      <p:sp>
        <p:nvSpPr>
          <p:cNvPr id="3" name="Номер слайда 2">
            <a:extLst>
              <a:ext uri="{FF2B5EF4-FFF2-40B4-BE49-F238E27FC236}">
                <a16:creationId xmlns:a16="http://schemas.microsoft.com/office/drawing/2014/main" id="{30A1DD4B-D11B-164D-BB0C-68FB306A92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ru-RU" smtClean="0"/>
              <a:t>9</a:t>
            </a:fld>
            <a:endParaRPr lang="ru-RU"/>
          </a:p>
        </p:txBody>
      </p:sp>
      <p:sp>
        <p:nvSpPr>
          <p:cNvPr id="4" name="Прямоугольник 3">
            <a:extLst>
              <a:ext uri="{FF2B5EF4-FFF2-40B4-BE49-F238E27FC236}">
                <a16:creationId xmlns:a16="http://schemas.microsoft.com/office/drawing/2014/main" id="{FECC3CE3-66E7-7149-853A-93E22987A64A}"/>
              </a:ext>
            </a:extLst>
          </p:cNvPr>
          <p:cNvSpPr/>
          <p:nvPr/>
        </p:nvSpPr>
        <p:spPr>
          <a:xfrm>
            <a:off x="1400893" y="1709737"/>
            <a:ext cx="14862731" cy="4450001"/>
          </a:xfrm>
          <a:prstGeom prst="rect">
            <a:avLst/>
          </a:prstGeom>
        </p:spPr>
        <p:txBody>
          <a:bodyPr wrap="square">
            <a:spAutoFit/>
          </a:bodyPr>
          <a:lstStyle/>
          <a:p>
            <a:pPr fontAlgn="base">
              <a:lnSpc>
                <a:spcPct val="150000"/>
              </a:lnSpc>
            </a:pPr>
            <a:r>
              <a:rPr lang="ru-RU" sz="3200" dirty="0">
                <a:latin typeface="GT Eesti Pro Display Light" pitchFamily="2" charset="0"/>
              </a:rPr>
              <a:t>В языке </a:t>
            </a:r>
            <a:r>
              <a:rPr lang="en-US" sz="3200" dirty="0">
                <a:latin typeface="GT Eesti Pro Display Light" pitchFamily="2" charset="0"/>
              </a:rPr>
              <a:t>Python </a:t>
            </a:r>
            <a:r>
              <a:rPr lang="ru-RU" sz="3200" dirty="0">
                <a:latin typeface="GT Eesti Pro Display Light" pitchFamily="2" charset="0"/>
              </a:rPr>
              <a:t>класс – это тип, который описывает набор свойств, которые характеризуют объект. Каждый </a:t>
            </a:r>
            <a:r>
              <a:rPr lang="ru-RU" sz="3200" b="1" dirty="0">
                <a:latin typeface="GT Eesti Pro Display Light" pitchFamily="2" charset="0"/>
              </a:rPr>
              <a:t>класс</a:t>
            </a:r>
            <a:r>
              <a:rPr lang="ru-RU" sz="3200" dirty="0">
                <a:latin typeface="GT Eesti Pro Display Light" pitchFamily="2" charset="0"/>
              </a:rPr>
              <a:t> имеет структуру данных, которая может содержать как функции, так и переменные, которые характеризуют объект. </a:t>
            </a:r>
          </a:p>
          <a:p>
            <a:pPr fontAlgn="base">
              <a:lnSpc>
                <a:spcPct val="150000"/>
              </a:lnSpc>
            </a:pPr>
            <a:r>
              <a:rPr lang="ru-RU" sz="3200" dirty="0">
                <a:latin typeface="GT Eesti Pro Display Light" pitchFamily="2" charset="0"/>
              </a:rPr>
              <a:t>Членами класса могут быть функции, которые называются методами, а так же переменные (объявленные внутри структуры класса), которые именно в </a:t>
            </a:r>
            <a:r>
              <a:rPr lang="en-US" sz="3200" dirty="0">
                <a:latin typeface="GT Eesti Pro Display Light" pitchFamily="2" charset="0"/>
              </a:rPr>
              <a:t>Python </a:t>
            </a:r>
            <a:r>
              <a:rPr lang="ru-RU" sz="3200" dirty="0">
                <a:latin typeface="GT Eesti Pro Display Light" pitchFamily="2" charset="0"/>
              </a:rPr>
              <a:t>называют </a:t>
            </a:r>
            <a:r>
              <a:rPr lang="ru-RU" sz="3200" b="1" dirty="0">
                <a:latin typeface="GT Eesti Pro Display Light" pitchFamily="2" charset="0"/>
              </a:rPr>
              <a:t>атрибутами.</a:t>
            </a:r>
          </a:p>
        </p:txBody>
      </p:sp>
      <p:pic>
        <p:nvPicPr>
          <p:cNvPr id="6" name="Рисунок 5">
            <a:extLst>
              <a:ext uri="{FF2B5EF4-FFF2-40B4-BE49-F238E27FC236}">
                <a16:creationId xmlns:a16="http://schemas.microsoft.com/office/drawing/2014/main" id="{ED714618-7865-9C4A-8BA5-D8B1AA009B42}"/>
              </a:ext>
            </a:extLst>
          </p:cNvPr>
          <p:cNvPicPr>
            <a:picLocks noChangeAspect="1"/>
          </p:cNvPicPr>
          <p:nvPr/>
        </p:nvPicPr>
        <p:blipFill>
          <a:blip r:embed="rId3"/>
          <a:stretch>
            <a:fillRect/>
          </a:stretch>
        </p:blipFill>
        <p:spPr>
          <a:xfrm>
            <a:off x="15112564" y="6610220"/>
            <a:ext cx="2092616" cy="2092616"/>
          </a:xfrm>
          <a:prstGeom prst="rect">
            <a:avLst/>
          </a:prstGeom>
        </p:spPr>
      </p:pic>
    </p:spTree>
    <p:extLst>
      <p:ext uri="{BB962C8B-B14F-4D97-AF65-F5344CB8AC3E}">
        <p14:creationId xmlns:p14="http://schemas.microsoft.com/office/powerpoint/2010/main" val="4046313649"/>
      </p:ext>
    </p:extLst>
  </p:cSld>
  <p:clrMapOvr>
    <a:masterClrMapping/>
  </p:clrMapOvr>
</p:sld>
</file>

<file path=ppt/theme/theme1.xml><?xml version="1.0" encoding="utf-8"?>
<a:theme xmlns:a="http://schemas.openxmlformats.org/drawingml/2006/main" name="Мэдисон">
  <a:themeElements>
    <a:clrScheme name="Colors_ OZON_v3">
      <a:dk1>
        <a:srgbClr val="000000"/>
      </a:dk1>
      <a:lt1>
        <a:srgbClr val="FFFFFF"/>
      </a:lt1>
      <a:dk2>
        <a:srgbClr val="005BFF"/>
      </a:dk2>
      <a:lt2>
        <a:srgbClr val="00A2FF"/>
      </a:lt2>
      <a:accent1>
        <a:srgbClr val="06CA99"/>
      </a:accent1>
      <a:accent2>
        <a:srgbClr val="FAE111"/>
      </a:accent2>
      <a:accent3>
        <a:srgbClr val="F91155"/>
      </a:accent3>
      <a:accent4>
        <a:srgbClr val="754CED"/>
      </a:accent4>
      <a:accent5>
        <a:srgbClr val="FFA83B"/>
      </a:accent5>
      <a:accent6>
        <a:srgbClr val="0000B7"/>
      </a:accent6>
      <a:hlink>
        <a:srgbClr val="000000"/>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6393</TotalTime>
  <Words>2952</Words>
  <Application>Microsoft Macintosh PowerPoint</Application>
  <PresentationFormat>Произвольный</PresentationFormat>
  <Paragraphs>159</Paragraphs>
  <Slides>39</Slides>
  <Notes>9</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39</vt:i4>
      </vt:variant>
    </vt:vector>
  </HeadingPairs>
  <TitlesOfParts>
    <vt:vector size="44" baseType="lpstr">
      <vt:lpstr>Calibri</vt:lpstr>
      <vt:lpstr>Arial</vt:lpstr>
      <vt:lpstr>JetBrains Mono</vt:lpstr>
      <vt:lpstr>GT Eesti Pro Display Light</vt:lpstr>
      <vt:lpstr>Мэдисон</vt:lpstr>
      <vt:lpstr>ООП</vt:lpstr>
      <vt:lpstr>Что такое  ООП</vt:lpstr>
      <vt:lpstr>ООП</vt:lpstr>
      <vt:lpstr>Официальное определение</vt:lpstr>
      <vt:lpstr>А теперь попробуем по-простому</vt:lpstr>
      <vt:lpstr>Еще немного теории</vt:lpstr>
      <vt:lpstr> Немного про архитектуру</vt:lpstr>
      <vt:lpstr>ООП непосредственно в Python</vt:lpstr>
      <vt:lpstr> ООП непосредственно в Python</vt:lpstr>
      <vt:lpstr> ООП непосредственно в Python</vt:lpstr>
      <vt:lpstr>ООП непосредственно в Python</vt:lpstr>
      <vt:lpstr>ООП непосредственно в Python</vt:lpstr>
      <vt:lpstr>Пример просто класса в Python </vt:lpstr>
      <vt:lpstr>Обращение к методам и атрибутам</vt:lpstr>
      <vt:lpstr>Альтернативный синтаксис</vt:lpstr>
      <vt:lpstr>Встроенные атрибуты</vt:lpstr>
      <vt:lpstr>Встроенные атрибуты</vt:lpstr>
      <vt:lpstr> Инициализация нескольких объектов и импорт</vt:lpstr>
      <vt:lpstr> Инициализация нескольких объектов и импорт</vt:lpstr>
      <vt:lpstr>  Назначение атрибута значения по умолчанию</vt:lpstr>
      <vt:lpstr>  Назначение атрибута значения по умолчанию</vt:lpstr>
      <vt:lpstr>Изменение значения атрибута</vt:lpstr>
      <vt:lpstr>Назначение свойства через метод</vt:lpstr>
      <vt:lpstr>Изменение атрибута с приращением</vt:lpstr>
      <vt:lpstr>Изменение атрибута с приращением</vt:lpstr>
      <vt:lpstr>Наследование</vt:lpstr>
      <vt:lpstr>Метод __init__()</vt:lpstr>
      <vt:lpstr>Создание класса потомка</vt:lpstr>
      <vt:lpstr>Презентация PowerPoint</vt:lpstr>
      <vt:lpstr>Функция super()</vt:lpstr>
      <vt:lpstr> Определение атрибутов и методов класса-потомка</vt:lpstr>
      <vt:lpstr> Экземпляры как атрибуты </vt:lpstr>
      <vt:lpstr>Импортирование  классов</vt:lpstr>
      <vt:lpstr>Реализация полиморфизма</vt:lpstr>
      <vt:lpstr>Статичные методы</vt:lpstr>
      <vt:lpstr>Стандартная библиотека Python</vt:lpstr>
      <vt:lpstr>Работа с неупорядоченным словарем</vt:lpstr>
      <vt:lpstr>Использьвование OrderedDict</vt:lpstr>
      <vt:lpstr>Оформление классов</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Git, списки и циклы</dc:title>
  <dc:creator>пользователь Microsoft Office</dc:creator>
  <cp:lastModifiedBy>Microsoft Office User</cp:lastModifiedBy>
  <cp:revision>268</cp:revision>
  <dcterms:created xsi:type="dcterms:W3CDTF">2018-08-29T11:25:32Z</dcterms:created>
  <dcterms:modified xsi:type="dcterms:W3CDTF">2020-05-20T19:34:57Z</dcterms:modified>
</cp:coreProperties>
</file>